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718" r:id="rId1"/>
  </p:sldMasterIdLst>
  <p:notesMasterIdLst>
    <p:notesMasterId r:id="rId30"/>
  </p:notesMasterIdLst>
  <p:sldIdLst>
    <p:sldId id="256" r:id="rId2"/>
    <p:sldId id="306" r:id="rId3"/>
    <p:sldId id="259" r:id="rId4"/>
    <p:sldId id="258" r:id="rId5"/>
    <p:sldId id="286" r:id="rId6"/>
    <p:sldId id="297" r:id="rId7"/>
    <p:sldId id="323" r:id="rId8"/>
    <p:sldId id="307" r:id="rId9"/>
    <p:sldId id="308" r:id="rId10"/>
    <p:sldId id="309" r:id="rId11"/>
    <p:sldId id="310" r:id="rId12"/>
    <p:sldId id="327" r:id="rId13"/>
    <p:sldId id="304" r:id="rId14"/>
    <p:sldId id="298" r:id="rId15"/>
    <p:sldId id="315" r:id="rId16"/>
    <p:sldId id="317" r:id="rId17"/>
    <p:sldId id="318" r:id="rId18"/>
    <p:sldId id="319" r:id="rId19"/>
    <p:sldId id="257" r:id="rId20"/>
    <p:sldId id="314" r:id="rId21"/>
    <p:sldId id="313" r:id="rId22"/>
    <p:sldId id="320" r:id="rId23"/>
    <p:sldId id="324" r:id="rId24"/>
    <p:sldId id="325" r:id="rId25"/>
    <p:sldId id="326" r:id="rId26"/>
    <p:sldId id="305" r:id="rId27"/>
    <p:sldId id="316" r:id="rId28"/>
    <p:sldId id="268" r:id="rId29"/>
  </p:sldIdLst>
  <p:sldSz cx="12192000" cy="6858000"/>
  <p:notesSz cx="7559675" cy="10691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93" autoAdjust="0"/>
  </p:normalViewPr>
  <p:slideViewPr>
    <p:cSldViewPr>
      <p:cViewPr varScale="1">
        <p:scale>
          <a:sx n="82" d="100"/>
          <a:sy n="82" d="100"/>
        </p:scale>
        <p:origin x="720"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49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4988"/>
          </a:xfrm>
          <a:prstGeom prst="rect">
            <a:avLst/>
          </a:prstGeom>
        </p:spPr>
        <p:txBody>
          <a:bodyPr vert="horz" lIns="91440" tIns="45720" rIns="91440" bIns="45720" rtlCol="0"/>
          <a:lstStyle>
            <a:lvl1pPr algn="r">
              <a:defRPr sz="1200"/>
            </a:lvl1pPr>
          </a:lstStyle>
          <a:p>
            <a:fld id="{84051169-D4DE-4F94-B462-73DA1F1173FC}" type="datetimeFigureOut">
              <a:rPr lang="en-US" smtClean="0"/>
              <a:pPr/>
              <a:t>4/17/2024</a:t>
            </a:fld>
            <a:endParaRPr lang="en-US"/>
          </a:p>
        </p:txBody>
      </p:sp>
      <p:sp>
        <p:nvSpPr>
          <p:cNvPr id="4" name="Slide Image Placeholder 3"/>
          <p:cNvSpPr>
            <a:spLocks noGrp="1" noRot="1" noChangeAspect="1"/>
          </p:cNvSpPr>
          <p:nvPr>
            <p:ph type="sldImg" idx="2"/>
          </p:nvPr>
        </p:nvSpPr>
        <p:spPr>
          <a:xfrm>
            <a:off x="215900" y="801688"/>
            <a:ext cx="7127875" cy="4010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078413"/>
            <a:ext cx="6048375" cy="48117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49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4987"/>
          </a:xfrm>
          <a:prstGeom prst="rect">
            <a:avLst/>
          </a:prstGeom>
        </p:spPr>
        <p:txBody>
          <a:bodyPr vert="horz" lIns="91440" tIns="45720" rIns="91440" bIns="45720" rtlCol="0" anchor="b"/>
          <a:lstStyle>
            <a:lvl1pPr algn="r">
              <a:defRPr sz="1200"/>
            </a:lvl1pPr>
          </a:lstStyle>
          <a:p>
            <a:fld id="{E1A8C189-DCF8-4DEB-A84F-615085383B9A}" type="slidenum">
              <a:rPr lang="en-US" smtClean="0"/>
              <a:pPr/>
              <a:t>‹#›</a:t>
            </a:fld>
            <a:endParaRPr lang="en-US"/>
          </a:p>
        </p:txBody>
      </p:sp>
    </p:spTree>
    <p:extLst>
      <p:ext uri="{BB962C8B-B14F-4D97-AF65-F5344CB8AC3E}">
        <p14:creationId xmlns:p14="http://schemas.microsoft.com/office/powerpoint/2010/main" val="325195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88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26134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34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IN" sz="4400" b="0" strike="noStrike" spc="-1">
              <a:solidFill>
                <a:srgbClr val="FFFFFF"/>
              </a:solidFill>
              <a:uFill>
                <a:solidFill>
                  <a:srgbClr val="FFFFFF"/>
                </a:solidFill>
              </a:uFill>
              <a:latin typeface="Arial"/>
            </a:endParaRPr>
          </a:p>
        </p:txBody>
      </p:sp>
      <p:sp>
        <p:nvSpPr>
          <p:cNvPr id="6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IN" sz="3200" b="0" strike="noStrike" spc="-1">
              <a:solidFill>
                <a:srgbClr val="FFFFFF"/>
              </a:solidFill>
              <a:uFill>
                <a:solidFill>
                  <a:srgbClr val="FFFFFF"/>
                </a:solidFill>
              </a:uFill>
              <a:latin typeface="Arial"/>
            </a:endParaRPr>
          </a:p>
        </p:txBody>
      </p:sp>
    </p:spTree>
    <p:extLst>
      <p:ext uri="{BB962C8B-B14F-4D97-AF65-F5344CB8AC3E}">
        <p14:creationId xmlns:p14="http://schemas.microsoft.com/office/powerpoint/2010/main" val="1862129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2218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2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141794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1373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858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63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83961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857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48A87A34-81AB-432B-8DAE-1953F412C126}" type="datetimeFigureOut">
              <a:rPr lang="en-US" smtClean="0"/>
              <a:pPr/>
              <a:t>4/17/2024</a:t>
            </a:fld>
            <a:endParaRPr lang="en-US" dirty="0"/>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697687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1346040" y="1696720"/>
            <a:ext cx="7765920" cy="308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ctr">
              <a:lnSpc>
                <a:spcPct val="100000"/>
              </a:lnSpc>
            </a:pPr>
            <a:endParaRPr lang="en-IN" sz="1800" b="0" strike="noStrike" spc="-1" dirty="0">
              <a:solidFill>
                <a:srgbClr val="FFFFFF"/>
              </a:solidFill>
              <a:uFill>
                <a:solidFill>
                  <a:srgbClr val="FFFFFF"/>
                </a:solidFill>
              </a:uFill>
              <a:latin typeface="Arial"/>
            </a:endParaRPr>
          </a:p>
        </p:txBody>
      </p:sp>
      <p:sp>
        <p:nvSpPr>
          <p:cNvPr id="2" name="Rectangle 1"/>
          <p:cNvSpPr/>
          <p:nvPr/>
        </p:nvSpPr>
        <p:spPr>
          <a:xfrm>
            <a:off x="1066800" y="429367"/>
            <a:ext cx="9377819" cy="646331"/>
          </a:xfrm>
          <a:prstGeom prst="rect">
            <a:avLst/>
          </a:prstGeom>
        </p:spPr>
        <p:txBody>
          <a:bodyPr wrap="square">
            <a:spAutoFit/>
          </a:bodyPr>
          <a:lstStyle/>
          <a:p>
            <a:pPr algn="ctr">
              <a:lnSpc>
                <a:spcPct val="100000"/>
              </a:lnSpc>
            </a:pPr>
            <a:r>
              <a:rPr lang="en-US" b="1" spc="-1" dirty="0">
                <a:uFill>
                  <a:solidFill>
                    <a:srgbClr val="FFFFFF"/>
                  </a:solidFill>
                </a:uFill>
                <a:latin typeface="Arial Rounded MT Bold"/>
              </a:rPr>
              <a:t>A Vision for Better Health: HealthCare’s 6-in-1 Medical Project for Disease Detection by Using Machine Learning and Deep Learning</a:t>
            </a:r>
            <a:endParaRPr lang="en-IN" b="1" spc="-1" dirty="0">
              <a:uFill>
                <a:solidFill>
                  <a:srgbClr val="FFFFFF"/>
                </a:solidFill>
              </a:uFill>
            </a:endParaRPr>
          </a:p>
        </p:txBody>
      </p:sp>
      <p:sp>
        <p:nvSpPr>
          <p:cNvPr id="4" name="TextBox 3">
            <a:extLst>
              <a:ext uri="{FF2B5EF4-FFF2-40B4-BE49-F238E27FC236}">
                <a16:creationId xmlns:a16="http://schemas.microsoft.com/office/drawing/2014/main" id="{D6B6077C-8FE3-C4DA-93E1-490C8BB5C13A}"/>
              </a:ext>
            </a:extLst>
          </p:cNvPr>
          <p:cNvSpPr txBox="1"/>
          <p:nvPr/>
        </p:nvSpPr>
        <p:spPr>
          <a:xfrm>
            <a:off x="1905000" y="1136064"/>
            <a:ext cx="8273760" cy="4585871"/>
          </a:xfrm>
          <a:prstGeom prst="rect">
            <a:avLst/>
          </a:prstGeom>
          <a:noFill/>
        </p:spPr>
        <p:txBody>
          <a:bodyPr wrap="square">
            <a:spAutoFit/>
          </a:bodyPr>
          <a:lstStyle/>
          <a:p>
            <a:pPr algn="ctr"/>
            <a:r>
              <a:rPr lang="en-IN" sz="1800"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 </a:t>
            </a:r>
          </a:p>
          <a:p>
            <a:pPr algn="ctr"/>
            <a:endParaRPr lang="en-IN" b="1"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Computer Science and Engineering(Data Science)</a:t>
            </a:r>
          </a:p>
          <a:p>
            <a:pPr algn="ctr"/>
            <a:r>
              <a:rPr lang="en-IN" dirty="0">
                <a:latin typeface="Times New Roman" panose="02020603050405020304" pitchFamily="18" charset="0"/>
                <a:cs typeface="Times New Roman" panose="02020603050405020304" pitchFamily="18" charset="0"/>
              </a:rPr>
              <a:t>BY</a:t>
            </a: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1.</a:t>
            </a:r>
            <a:r>
              <a:rPr lang="en-IN" dirty="0">
                <a:latin typeface="Times New Roman" panose="02020603050405020304" pitchFamily="18" charset="0"/>
                <a:cs typeface="Times New Roman" panose="02020603050405020304" pitchFamily="18" charset="0"/>
              </a:rPr>
              <a:t>P.SWAMY</a:t>
            </a:r>
            <a:r>
              <a:rPr lang="en-IN" sz="18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(20K91A6730)               </a:t>
            </a:r>
            <a:r>
              <a:rPr lang="en-IN" dirty="0">
                <a:latin typeface="Times New Roman" panose="02020603050405020304" pitchFamily="18" charset="0"/>
                <a:cs typeface="Times New Roman" panose="02020603050405020304" pitchFamily="18" charset="0"/>
              </a:rPr>
              <a:t>4</a:t>
            </a:r>
            <a:r>
              <a:rPr lang="en-IN" sz="1800"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J.SWATHI     </a:t>
            </a:r>
            <a:r>
              <a:rPr lang="en-IN" dirty="0"/>
              <a:t>  </a:t>
            </a:r>
            <a:r>
              <a:rPr lang="en-IN" sz="1800" dirty="0">
                <a:latin typeface="Times New Roman" panose="02020603050405020304" pitchFamily="18" charset="0"/>
                <a:cs typeface="Times New Roman" panose="02020603050405020304" pitchFamily="18" charset="0"/>
              </a:rPr>
              <a:t>(20K91A6714)</a:t>
            </a:r>
          </a:p>
          <a:p>
            <a:pPr marL="0" indent="0">
              <a:buNone/>
            </a:pPr>
            <a:endParaRPr lang="en-IN" sz="1800" dirty="0">
              <a:latin typeface="Times New Roman" panose="02020603050405020304" pitchFamily="18" charset="0"/>
              <a:cs typeface="Times New Roman" panose="02020603050405020304" pitchFamily="18" charset="0"/>
            </a:endParaRPr>
          </a:p>
          <a:p>
            <a:r>
              <a:rPr lang="en-IN" sz="1800" b="0" i="0" u="none" strike="noStrike" dirty="0">
                <a:effectLst/>
                <a:latin typeface="Times New Roman" panose="02020603050405020304" pitchFamily="18" charset="0"/>
              </a:rPr>
              <a:t>2.B.LIKITH</a:t>
            </a:r>
            <a:r>
              <a:rPr lang="en-IN" dirty="0">
                <a:latin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(20K91A6705)              </a:t>
            </a:r>
            <a:r>
              <a:rPr lang="en-IN" dirty="0">
                <a:latin typeface="Times New Roman" panose="02020603050405020304" pitchFamily="18" charset="0"/>
                <a:cs typeface="Times New Roman" panose="02020603050405020304" pitchFamily="18" charset="0"/>
              </a:rPr>
              <a:t>5</a:t>
            </a:r>
            <a:r>
              <a:rPr lang="en-IN" sz="1800" dirty="0">
                <a:latin typeface="Times New Roman" panose="02020603050405020304" pitchFamily="18" charset="0"/>
                <a:cs typeface="Times New Roman" panose="02020603050405020304" pitchFamily="18" charset="0"/>
              </a:rPr>
              <a:t>. K.</a:t>
            </a:r>
            <a:r>
              <a:rPr lang="en-IN" sz="1800" b="0" i="0" u="none" strike="noStrike" dirty="0">
                <a:effectLst/>
                <a:latin typeface="Times New Roman" panose="02020603050405020304" pitchFamily="18" charset="0"/>
              </a:rPr>
              <a:t>DAVID</a:t>
            </a:r>
            <a:r>
              <a:rPr lang="en-IN" dirty="0"/>
              <a:t>        </a:t>
            </a:r>
            <a:r>
              <a:rPr lang="en-IN" sz="1800" dirty="0">
                <a:latin typeface="Times New Roman" panose="02020603050405020304" pitchFamily="18" charset="0"/>
                <a:cs typeface="Times New Roman" panose="02020603050405020304" pitchFamily="18" charset="0"/>
              </a:rPr>
              <a:t>(20K91A6719)</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3</a:t>
            </a:r>
            <a:r>
              <a:rPr lang="en-IN" sz="1800" dirty="0">
                <a:latin typeface="Times New Roman" panose="02020603050405020304" pitchFamily="18" charset="0"/>
                <a:cs typeface="Times New Roman" panose="02020603050405020304" pitchFamily="18" charset="0"/>
              </a:rPr>
              <a:t>.G.MANVITHA</a:t>
            </a: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(20K91A6707)</a:t>
            </a:r>
          </a:p>
          <a:p>
            <a:pPr marL="0" indent="0">
              <a:buNone/>
            </a:pPr>
            <a:endParaRPr lang="en-IN" sz="1800" dirty="0">
              <a:latin typeface="Times New Roman" panose="02020603050405020304" pitchFamily="18" charset="0"/>
              <a:cs typeface="Times New Roman" panose="02020603050405020304" pitchFamily="18" charset="0"/>
            </a:endParaRPr>
          </a:p>
          <a:p>
            <a:r>
              <a:rPr lang="en-US" sz="1800" i="1" dirty="0">
                <a:latin typeface="Brush Script MT" panose="03060802040406070304" pitchFamily="66" charset="0"/>
              </a:rPr>
              <a:t>			                          Under</a:t>
            </a:r>
            <a:r>
              <a:rPr lang="en-US" sz="1600" i="1" dirty="0">
                <a:latin typeface="Brush Script MT" panose="03060802040406070304" pitchFamily="66" charset="0"/>
              </a:rPr>
              <a:t> </a:t>
            </a:r>
            <a:r>
              <a:rPr lang="en-US" sz="1800" i="1" dirty="0">
                <a:latin typeface="Brush Script MT" panose="03060802040406070304" pitchFamily="66" charset="0"/>
              </a:rPr>
              <a:t>the</a:t>
            </a:r>
            <a:r>
              <a:rPr lang="en-US" sz="1600" i="1" dirty="0">
                <a:latin typeface="Brush Script MT" panose="03060802040406070304" pitchFamily="66" charset="0"/>
              </a:rPr>
              <a:t> </a:t>
            </a:r>
            <a:r>
              <a:rPr lang="en-US" sz="2000" i="1" dirty="0">
                <a:latin typeface="Brush Script MT" panose="03060802040406070304" pitchFamily="66" charset="0"/>
              </a:rPr>
              <a:t>esteemed</a:t>
            </a:r>
            <a:r>
              <a:rPr lang="en-US" sz="1600" i="1" dirty="0">
                <a:latin typeface="Brush Script MT" panose="03060802040406070304" pitchFamily="66" charset="0"/>
              </a:rPr>
              <a:t> </a:t>
            </a:r>
            <a:r>
              <a:rPr lang="en-US" sz="1800" i="1" dirty="0">
                <a:latin typeface="Brush Script MT" panose="03060802040406070304" pitchFamily="66" charset="0"/>
              </a:rPr>
              <a:t>guidance</a:t>
            </a:r>
            <a:r>
              <a:rPr lang="en-US" sz="1600" i="1" dirty="0">
                <a:latin typeface="Brush Script MT" panose="03060802040406070304" pitchFamily="66" charset="0"/>
              </a:rPr>
              <a:t> </a:t>
            </a:r>
            <a:r>
              <a:rPr lang="en-US" sz="2000" i="1" dirty="0">
                <a:latin typeface="Brush Script MT" panose="03060802040406070304" pitchFamily="66" charset="0"/>
              </a:rPr>
              <a:t>of</a:t>
            </a:r>
          </a:p>
          <a:p>
            <a:r>
              <a:rPr lang="en-US" sz="2000" i="1" dirty="0">
                <a:latin typeface="Brush Script MT" panose="03060802040406070304" pitchFamily="66" charset="0"/>
              </a:rPr>
              <a:t>	        </a:t>
            </a:r>
            <a:r>
              <a:rPr lang="en-IN" sz="2000" dirty="0">
                <a:latin typeface="Times New Roman" panose="02020603050405020304" pitchFamily="18" charset="0"/>
                <a:cs typeface="Times New Roman" panose="02020603050405020304" pitchFamily="18" charset="0"/>
              </a:rPr>
              <a:t>                MRS.YASMEEN SHABNUM</a:t>
            </a:r>
            <a:r>
              <a:rPr lang="en-IN" sz="2000" dirty="0"/>
              <a:t> (Assist. Prof.) </a:t>
            </a:r>
            <a:endParaRPr lang="en-US" sz="2000" i="1" dirty="0">
              <a:latin typeface="Brush Script MT" panose="03060802040406070304" pitchFamily="66"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sz="1800" dirty="0">
              <a:solidFill>
                <a:schemeClr val="bg1"/>
              </a:solidFill>
              <a:latin typeface="Times New Roman" panose="02020603050405020304" pitchFamily="18" charset="0"/>
              <a:cs typeface="Times New Roman" panose="02020603050405020304" pitchFamily="18" charset="0"/>
            </a:endParaRPr>
          </a:p>
          <a:p>
            <a:pPr marL="0" indent="0">
              <a:buNone/>
            </a:pPr>
            <a:r>
              <a:rPr lang="en-IN" sz="1800"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694DBA2-7EF0-018D-14B1-765378726ACD}"/>
              </a:ext>
            </a:extLst>
          </p:cNvPr>
          <p:cNvSpPr txBox="1"/>
          <p:nvPr/>
        </p:nvSpPr>
        <p:spPr>
          <a:xfrm>
            <a:off x="5044440" y="-64062"/>
            <a:ext cx="6141720" cy="646331"/>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 Presentation </a:t>
            </a:r>
          </a:p>
          <a:p>
            <a:r>
              <a:rPr lang="en-IN" sz="1800" dirty="0">
                <a:latin typeface="Times New Roman" panose="02020603050405020304" pitchFamily="18" charset="0"/>
                <a:cs typeface="Times New Roman" panose="02020603050405020304" pitchFamily="18" charset="0"/>
              </a:rPr>
              <a:t>           on</a:t>
            </a:r>
            <a:endParaRPr lang="en-IN" dirty="0"/>
          </a:p>
        </p:txBody>
      </p:sp>
      <p:sp>
        <p:nvSpPr>
          <p:cNvPr id="8" name="TextBox 7">
            <a:extLst>
              <a:ext uri="{FF2B5EF4-FFF2-40B4-BE49-F238E27FC236}">
                <a16:creationId xmlns:a16="http://schemas.microsoft.com/office/drawing/2014/main" id="{53EEBC57-CDAF-67B4-3B5D-16543D8CBD6C}"/>
              </a:ext>
            </a:extLst>
          </p:cNvPr>
          <p:cNvSpPr txBox="1"/>
          <p:nvPr/>
        </p:nvSpPr>
        <p:spPr>
          <a:xfrm>
            <a:off x="4733548" y="1093227"/>
            <a:ext cx="6141720"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Bachelor  Of  Engineering</a:t>
            </a:r>
          </a:p>
          <a:p>
            <a:r>
              <a:rPr lang="en-IN" dirty="0">
                <a:latin typeface="Times New Roman" panose="02020603050405020304" pitchFamily="18" charset="0"/>
                <a:cs typeface="Times New Roman" panose="02020603050405020304" pitchFamily="18" charset="0"/>
              </a:rPr>
              <a:t>                   in</a:t>
            </a:r>
          </a:p>
        </p:txBody>
      </p:sp>
      <p:sp>
        <p:nvSpPr>
          <p:cNvPr id="10" name="TextBox 9">
            <a:extLst>
              <a:ext uri="{FF2B5EF4-FFF2-40B4-BE49-F238E27FC236}">
                <a16:creationId xmlns:a16="http://schemas.microsoft.com/office/drawing/2014/main" id="{7CE1AE4D-8878-EF21-9538-ADE6375CE1F8}"/>
              </a:ext>
            </a:extLst>
          </p:cNvPr>
          <p:cNvSpPr txBox="1"/>
          <p:nvPr/>
        </p:nvSpPr>
        <p:spPr>
          <a:xfrm>
            <a:off x="2895600" y="6193247"/>
            <a:ext cx="13944600" cy="646331"/>
          </a:xfrm>
          <a:prstGeom prst="rect">
            <a:avLst/>
          </a:prstGeom>
          <a:noFill/>
        </p:spPr>
        <p:txBody>
          <a:bodyPr wrap="square">
            <a:spAutoFit/>
          </a:bodyPr>
          <a:lstStyle/>
          <a:p>
            <a:pPr algn="just"/>
            <a:r>
              <a:rPr lang="en-US" b="1" dirty="0"/>
              <a:t>TKR COLLEGE OF ENGINEERING &amp;  TECHNOLOGY(AUTONOMOUS)</a:t>
            </a:r>
          </a:p>
          <a:p>
            <a:pPr algn="just"/>
            <a:r>
              <a:rPr lang="en-US" dirty="0"/>
              <a:t>   </a:t>
            </a:r>
            <a:r>
              <a:rPr lang="en-US" dirty="0" err="1"/>
              <a:t>Meerpet</a:t>
            </a:r>
            <a:r>
              <a:rPr lang="en-US" dirty="0"/>
              <a:t>, near LB  Nagar, Hyderabad, Telangana, India 2022-2023</a:t>
            </a:r>
          </a:p>
        </p:txBody>
      </p:sp>
      <p:pic>
        <p:nvPicPr>
          <p:cNvPr id="7" name="Picture 6">
            <a:extLst>
              <a:ext uri="{FF2B5EF4-FFF2-40B4-BE49-F238E27FC236}">
                <a16:creationId xmlns:a16="http://schemas.microsoft.com/office/drawing/2014/main" id="{1F5EBED7-E2EC-0A1D-A201-B03AF5343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900" y="4732754"/>
            <a:ext cx="1600200" cy="150607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04999-DFA2-79D3-0BE8-31F0B8ABF8F5}"/>
              </a:ext>
            </a:extLst>
          </p:cNvPr>
          <p:cNvSpPr>
            <a:spLocks noGrp="1"/>
          </p:cNvSpPr>
          <p:nvPr>
            <p:ph type="title"/>
          </p:nvPr>
        </p:nvSpPr>
        <p:spPr/>
        <p:txBody>
          <a:bodyPr>
            <a:normAutofit/>
          </a:bodyPr>
          <a:lstStyle/>
          <a:p>
            <a:r>
              <a:rPr lang="en-US" sz="2000" dirty="0">
                <a:solidFill>
                  <a:schemeClr val="tx1"/>
                </a:solidFill>
                <a:latin typeface="Arial" panose="020B0604020202020204" pitchFamily="34" charset="0"/>
                <a:cs typeface="Arial" panose="020B0604020202020204" pitchFamily="34" charset="0"/>
              </a:rPr>
              <a:t>CXR-Net: Deep Learning for COVID-19 from Chest X-Ray Images</a:t>
            </a:r>
            <a:br>
              <a:rPr lang="en-US" sz="2000" dirty="0">
                <a:solidFill>
                  <a:schemeClr val="tx1"/>
                </a:solidFill>
                <a:latin typeface="Arial" panose="020B0604020202020204" pitchFamily="34" charset="0"/>
                <a:cs typeface="Arial" panose="020B0604020202020204" pitchFamily="34" charset="0"/>
              </a:rPr>
            </a:br>
            <a:endParaRPr lang="en-IN" sz="2000"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FBCC8BE-4BEC-9E15-5F46-B5B3CFCABFDB}"/>
              </a:ext>
            </a:extLst>
          </p:cNvPr>
          <p:cNvGraphicFramePr>
            <a:graphicFrameLocks noGrp="1"/>
          </p:cNvGraphicFramePr>
          <p:nvPr>
            <p:ph idx="1"/>
            <p:extLst>
              <p:ext uri="{D42A27DB-BD31-4B8C-83A1-F6EECF244321}">
                <p14:modId xmlns:p14="http://schemas.microsoft.com/office/powerpoint/2010/main" val="791422535"/>
              </p:ext>
            </p:extLst>
          </p:nvPr>
        </p:nvGraphicFramePr>
        <p:xfrm>
          <a:off x="1176528" y="1705868"/>
          <a:ext cx="10024872" cy="4009132"/>
        </p:xfrm>
        <a:graphic>
          <a:graphicData uri="http://schemas.openxmlformats.org/drawingml/2006/table">
            <a:tbl>
              <a:tblPr/>
              <a:tblGrid>
                <a:gridCol w="1752600">
                  <a:extLst>
                    <a:ext uri="{9D8B030D-6E8A-4147-A177-3AD203B41FA5}">
                      <a16:colId xmlns:a16="http://schemas.microsoft.com/office/drawing/2014/main" val="3447266371"/>
                    </a:ext>
                  </a:extLst>
                </a:gridCol>
                <a:gridCol w="8272272">
                  <a:extLst>
                    <a:ext uri="{9D8B030D-6E8A-4147-A177-3AD203B41FA5}">
                      <a16:colId xmlns:a16="http://schemas.microsoft.com/office/drawing/2014/main" val="2456461795"/>
                    </a:ext>
                  </a:extLst>
                </a:gridCol>
              </a:tblGrid>
              <a:tr h="295637">
                <a:tc>
                  <a:txBody>
                    <a:bodyPr/>
                    <a:lstStyle/>
                    <a:p>
                      <a:pPr algn="just"/>
                      <a:r>
                        <a:rPr lang="en-IN" sz="1400" b="1" dirty="0">
                          <a:solidFill>
                            <a:schemeClr val="tx1"/>
                          </a:solidFill>
                          <a:latin typeface="Arial" panose="020B0604020202020204" pitchFamily="34" charset="0"/>
                          <a:cs typeface="Arial" panose="020B0604020202020204" pitchFamily="34" charset="0"/>
                        </a:rPr>
                        <a:t>Property</a:t>
                      </a:r>
                    </a:p>
                  </a:txBody>
                  <a:tcPr marL="45713" marR="45713" marT="22856" marB="22856" anchor="ctr">
                    <a:lnL>
                      <a:noFill/>
                    </a:lnL>
                    <a:lnR>
                      <a:noFill/>
                    </a:lnR>
                    <a:lnT>
                      <a:noFill/>
                    </a:lnT>
                    <a:lnB>
                      <a:noFill/>
                    </a:lnB>
                  </a:tcPr>
                </a:tc>
                <a:tc>
                  <a:txBody>
                    <a:bodyPr/>
                    <a:lstStyle/>
                    <a:p>
                      <a:pPr algn="just"/>
                      <a:r>
                        <a:rPr lang="en-IN" sz="1400" b="1" dirty="0">
                          <a:solidFill>
                            <a:schemeClr val="tx1"/>
                          </a:solidFill>
                          <a:latin typeface="Arial" panose="020B0604020202020204" pitchFamily="34" charset="0"/>
                          <a:cs typeface="Arial" panose="020B0604020202020204" pitchFamily="34" charset="0"/>
                        </a:rPr>
                        <a:t>Details</a:t>
                      </a:r>
                    </a:p>
                  </a:txBody>
                  <a:tcPr marL="45713" marR="45713" marT="22856" marB="22856" anchor="ctr">
                    <a:lnL>
                      <a:noFill/>
                    </a:lnL>
                    <a:lnR>
                      <a:noFill/>
                    </a:lnR>
                    <a:lnT>
                      <a:noFill/>
                    </a:lnT>
                    <a:lnB>
                      <a:noFill/>
                    </a:lnB>
                  </a:tcPr>
                </a:tc>
                <a:extLst>
                  <a:ext uri="{0D108BD9-81ED-4DB2-BD59-A6C34878D82A}">
                    <a16:rowId xmlns:a16="http://schemas.microsoft.com/office/drawing/2014/main" val="3728905499"/>
                  </a:ext>
                </a:extLst>
              </a:tr>
              <a:tr h="376815">
                <a:tc>
                  <a:txBody>
                    <a:bodyPr/>
                    <a:lstStyle/>
                    <a:p>
                      <a:pPr algn="just"/>
                      <a:r>
                        <a:rPr lang="en-IN" sz="1400">
                          <a:solidFill>
                            <a:schemeClr val="tx1"/>
                          </a:solidFill>
                          <a:latin typeface="Arial" panose="020B0604020202020204" pitchFamily="34" charset="0"/>
                          <a:cs typeface="Arial" panose="020B0604020202020204" pitchFamily="34" charset="0"/>
                        </a:rPr>
                        <a:t>Title</a:t>
                      </a:r>
                    </a:p>
                  </a:txBody>
                  <a:tcPr marL="45713" marR="45713" marT="22856" marB="22856" anchor="ctr">
                    <a:lnL>
                      <a:noFill/>
                    </a:lnL>
                    <a:lnR>
                      <a:noFill/>
                    </a:lnR>
                    <a:lnT>
                      <a:noFill/>
                    </a:lnT>
                    <a:lnB>
                      <a:noFill/>
                    </a:lnB>
                  </a:tcPr>
                </a:tc>
                <a:tc>
                  <a:txBody>
                    <a:bodyPr/>
                    <a:lstStyle/>
                    <a:p>
                      <a:pPr algn="just"/>
                      <a:r>
                        <a:rPr lang="en-US" sz="1400" dirty="0">
                          <a:solidFill>
                            <a:schemeClr val="tx1"/>
                          </a:solidFill>
                          <a:latin typeface="Arial" panose="020B0604020202020204" pitchFamily="34" charset="0"/>
                          <a:cs typeface="Arial" panose="020B0604020202020204" pitchFamily="34" charset="0"/>
                        </a:rPr>
                        <a:t>CXR-Net: Deep Learning for COVID-19 from Chest X-Ray Images</a:t>
                      </a:r>
                    </a:p>
                  </a:txBody>
                  <a:tcPr marL="45713" marR="45713" marT="22856" marB="22856" anchor="ctr">
                    <a:lnL>
                      <a:noFill/>
                    </a:lnL>
                    <a:lnR>
                      <a:noFill/>
                    </a:lnR>
                    <a:lnT>
                      <a:noFill/>
                    </a:lnT>
                    <a:lnB>
                      <a:noFill/>
                    </a:lnB>
                  </a:tcPr>
                </a:tc>
                <a:extLst>
                  <a:ext uri="{0D108BD9-81ED-4DB2-BD59-A6C34878D82A}">
                    <a16:rowId xmlns:a16="http://schemas.microsoft.com/office/drawing/2014/main" val="527872534"/>
                  </a:ext>
                </a:extLst>
              </a:tr>
              <a:tr h="699807">
                <a:tc>
                  <a:txBody>
                    <a:bodyPr/>
                    <a:lstStyle/>
                    <a:p>
                      <a:pPr algn="just"/>
                      <a:r>
                        <a:rPr lang="en-IN" sz="1400" dirty="0">
                          <a:solidFill>
                            <a:schemeClr val="tx1"/>
                          </a:solidFill>
                          <a:latin typeface="Arial" panose="020B0604020202020204" pitchFamily="34" charset="0"/>
                          <a:cs typeface="Arial" panose="020B0604020202020204" pitchFamily="34" charset="0"/>
                        </a:rPr>
                        <a:t>Authors</a:t>
                      </a:r>
                    </a:p>
                  </a:txBody>
                  <a:tcPr marL="45713" marR="45713" marT="22856" marB="22856" anchor="ctr">
                    <a:lnL>
                      <a:noFill/>
                    </a:lnL>
                    <a:lnR>
                      <a:noFill/>
                    </a:lnR>
                    <a:lnT>
                      <a:noFill/>
                    </a:lnT>
                    <a:lnB>
                      <a:noFill/>
                    </a:lnB>
                  </a:tcPr>
                </a:tc>
                <a:tc>
                  <a:txBody>
                    <a:bodyPr/>
                    <a:lstStyle/>
                    <a:p>
                      <a:pPr algn="just"/>
                      <a:r>
                        <a:rPr lang="en-IN" sz="1400">
                          <a:solidFill>
                            <a:schemeClr val="tx1"/>
                          </a:solidFill>
                          <a:latin typeface="Arial" panose="020B0604020202020204" pitchFamily="34" charset="0"/>
                          <a:cs typeface="Arial" panose="020B0604020202020204" pitchFamily="34" charset="0"/>
                        </a:rPr>
                        <a:t>Xin Zhang, Liangxiu Han, Tam Sobeih, Lianghao Han, Nina Dempsey, Symeon Lechareas, Ascanio Tridente, Haoming Chen, Stephen White, Daoqiang Zhang</a:t>
                      </a:r>
                    </a:p>
                  </a:txBody>
                  <a:tcPr marL="45713" marR="45713" marT="22856" marB="22856" anchor="ctr">
                    <a:lnL>
                      <a:noFill/>
                    </a:lnL>
                    <a:lnR>
                      <a:noFill/>
                    </a:lnR>
                    <a:lnT>
                      <a:noFill/>
                    </a:lnT>
                    <a:lnB>
                      <a:noFill/>
                    </a:lnB>
                  </a:tcPr>
                </a:tc>
                <a:extLst>
                  <a:ext uri="{0D108BD9-81ED-4DB2-BD59-A6C34878D82A}">
                    <a16:rowId xmlns:a16="http://schemas.microsoft.com/office/drawing/2014/main" val="250021734"/>
                  </a:ext>
                </a:extLst>
              </a:tr>
              <a:tr h="295637">
                <a:tc>
                  <a:txBody>
                    <a:bodyPr/>
                    <a:lstStyle/>
                    <a:p>
                      <a:pPr algn="just"/>
                      <a:r>
                        <a:rPr lang="en-IN" sz="1400">
                          <a:solidFill>
                            <a:schemeClr val="tx1"/>
                          </a:solidFill>
                          <a:latin typeface="Arial" panose="020B0604020202020204" pitchFamily="34" charset="0"/>
                          <a:cs typeface="Arial" panose="020B0604020202020204" pitchFamily="34" charset="0"/>
                        </a:rPr>
                        <a:t>Affiliations</a:t>
                      </a:r>
                    </a:p>
                  </a:txBody>
                  <a:tcPr marL="45713" marR="45713" marT="22856" marB="22856" anchor="ctr">
                    <a:lnL>
                      <a:noFill/>
                    </a:lnL>
                    <a:lnR>
                      <a:noFill/>
                    </a:lnR>
                    <a:lnT>
                      <a:noFill/>
                    </a:lnT>
                    <a:lnB>
                      <a:noFill/>
                    </a:lnB>
                  </a:tcPr>
                </a:tc>
                <a:tc>
                  <a:txBody>
                    <a:bodyPr/>
                    <a:lstStyle/>
                    <a:p>
                      <a:pPr algn="just"/>
                      <a:r>
                        <a:rPr lang="it-IT" sz="1400">
                          <a:solidFill>
                            <a:schemeClr val="tx1"/>
                          </a:solidFill>
                          <a:latin typeface="Arial" panose="020B0604020202020204" pitchFamily="34" charset="0"/>
                          <a:cs typeface="Arial" panose="020B0604020202020204" pitchFamily="34" charset="0"/>
                        </a:rPr>
                        <a:t>1. Manchester Metropolitan University, U.K.</a:t>
                      </a:r>
                    </a:p>
                  </a:txBody>
                  <a:tcPr marL="45713" marR="45713" marT="22856" marB="22856" anchor="ctr">
                    <a:lnL>
                      <a:noFill/>
                    </a:lnL>
                    <a:lnR>
                      <a:noFill/>
                    </a:lnR>
                    <a:lnT>
                      <a:noFill/>
                    </a:lnT>
                    <a:lnB>
                      <a:noFill/>
                    </a:lnB>
                  </a:tcPr>
                </a:tc>
                <a:extLst>
                  <a:ext uri="{0D108BD9-81ED-4DB2-BD59-A6C34878D82A}">
                    <a16:rowId xmlns:a16="http://schemas.microsoft.com/office/drawing/2014/main" val="535904103"/>
                  </a:ext>
                </a:extLst>
              </a:tr>
              <a:tr h="295637">
                <a:tc>
                  <a:txBody>
                    <a:bodyPr/>
                    <a:lstStyle/>
                    <a:p>
                      <a:pPr algn="just"/>
                      <a:endParaRPr lang="en-IN" sz="1400">
                        <a:solidFill>
                          <a:schemeClr val="tx1"/>
                        </a:solidFill>
                        <a:latin typeface="Arial" panose="020B0604020202020204" pitchFamily="34" charset="0"/>
                        <a:cs typeface="Arial" panose="020B0604020202020204" pitchFamily="34" charset="0"/>
                      </a:endParaRPr>
                    </a:p>
                  </a:txBody>
                  <a:tcPr marL="45713" marR="45713" marT="22856" marB="22856" anchor="ctr">
                    <a:lnL>
                      <a:noFill/>
                    </a:lnL>
                    <a:lnR>
                      <a:noFill/>
                    </a:lnR>
                    <a:lnT>
                      <a:noFill/>
                    </a:lnT>
                    <a:lnB>
                      <a:noFill/>
                    </a:lnB>
                  </a:tcPr>
                </a:tc>
                <a:tc>
                  <a:txBody>
                    <a:bodyPr/>
                    <a:lstStyle/>
                    <a:p>
                      <a:pPr algn="just"/>
                      <a:r>
                        <a:rPr lang="en-IN" sz="1400">
                          <a:solidFill>
                            <a:schemeClr val="tx1"/>
                          </a:solidFill>
                          <a:latin typeface="Arial" panose="020B0604020202020204" pitchFamily="34" charset="0"/>
                          <a:cs typeface="Arial" panose="020B0604020202020204" pitchFamily="34" charset="0"/>
                        </a:rPr>
                        <a:t>2. Brunel University, U.K.</a:t>
                      </a:r>
                    </a:p>
                  </a:txBody>
                  <a:tcPr marL="45713" marR="45713" marT="22856" marB="22856" anchor="ctr">
                    <a:lnL>
                      <a:noFill/>
                    </a:lnL>
                    <a:lnR>
                      <a:noFill/>
                    </a:lnR>
                    <a:lnT>
                      <a:noFill/>
                    </a:lnT>
                    <a:lnB>
                      <a:noFill/>
                    </a:lnB>
                  </a:tcPr>
                </a:tc>
                <a:extLst>
                  <a:ext uri="{0D108BD9-81ED-4DB2-BD59-A6C34878D82A}">
                    <a16:rowId xmlns:a16="http://schemas.microsoft.com/office/drawing/2014/main" val="3571827118"/>
                  </a:ext>
                </a:extLst>
              </a:tr>
              <a:tr h="1668784">
                <a:tc>
                  <a:txBody>
                    <a:bodyPr/>
                    <a:lstStyle/>
                    <a:p>
                      <a:pPr algn="just"/>
                      <a:r>
                        <a:rPr lang="en-US" sz="1400" dirty="0">
                          <a:solidFill>
                            <a:schemeClr val="tx1"/>
                          </a:solidFill>
                          <a:latin typeface="Arial" panose="020B0604020202020204" pitchFamily="34" charset="0"/>
                          <a:cs typeface="Arial" panose="020B0604020202020204" pitchFamily="34" charset="0"/>
                        </a:rPr>
                        <a:t>Limitations</a:t>
                      </a:r>
                      <a:endParaRPr lang="en-IN" sz="1400" dirty="0">
                        <a:solidFill>
                          <a:schemeClr val="tx1"/>
                        </a:solidFill>
                        <a:latin typeface="Arial" panose="020B0604020202020204" pitchFamily="34" charset="0"/>
                        <a:cs typeface="Arial" panose="020B0604020202020204" pitchFamily="34" charset="0"/>
                      </a:endParaRPr>
                    </a:p>
                  </a:txBody>
                  <a:tcPr marL="45713" marR="45713" marT="22856" marB="22856" anchor="ctr">
                    <a:lnL>
                      <a:noFill/>
                    </a:lnL>
                    <a:lnR>
                      <a:noFill/>
                    </a:lnR>
                    <a:lnT>
                      <a:noFill/>
                    </a:lnT>
                    <a:lnB>
                      <a:noFill/>
                    </a:lnB>
                  </a:tcPr>
                </a:tc>
                <a:tc>
                  <a:txBody>
                    <a:bodyPr/>
                    <a:lstStyle/>
                    <a:p>
                      <a:pPr algn="just"/>
                      <a:r>
                        <a:rPr lang="en-IN" sz="1400" dirty="0">
                          <a:solidFill>
                            <a:schemeClr val="tx1"/>
                          </a:solidFill>
                          <a:latin typeface="Arial" panose="020B0604020202020204" pitchFamily="34" charset="0"/>
                          <a:cs typeface="Arial" panose="020B0604020202020204" pitchFamily="34" charset="0"/>
                        </a:rPr>
                        <a:t>CXR-Net is a deep learning model designed for COVID-19 pneumonia diagnosis using chest X-ray (CXR) images. It introduces an Encoder-Decoder-Encoder architecture, improving transparency and accuracy in diagnosis. Tested on real-world datasets, it achieves high accuracy in detecting COVID-19 pneumonia. CXR-Net provides detailed visual explanations and can be deployed in various computing environments, promising clinical utility.</a:t>
                      </a:r>
                    </a:p>
                  </a:txBody>
                  <a:tcPr marL="45713" marR="45713" marT="22856" marB="22856" anchor="ctr">
                    <a:lnL>
                      <a:noFill/>
                    </a:lnL>
                    <a:lnR>
                      <a:noFill/>
                    </a:lnR>
                    <a:lnT>
                      <a:noFill/>
                    </a:lnT>
                    <a:lnB>
                      <a:noFill/>
                    </a:lnB>
                  </a:tcPr>
                </a:tc>
                <a:extLst>
                  <a:ext uri="{0D108BD9-81ED-4DB2-BD59-A6C34878D82A}">
                    <a16:rowId xmlns:a16="http://schemas.microsoft.com/office/drawing/2014/main" val="1049036258"/>
                  </a:ext>
                </a:extLst>
              </a:tr>
              <a:tr h="376815">
                <a:tc>
                  <a:txBody>
                    <a:bodyPr/>
                    <a:lstStyle/>
                    <a:p>
                      <a:pPr algn="just"/>
                      <a:r>
                        <a:rPr lang="en-IN" sz="1400" dirty="0">
                          <a:solidFill>
                            <a:schemeClr val="tx1"/>
                          </a:solidFill>
                          <a:latin typeface="Arial" panose="020B0604020202020204" pitchFamily="34" charset="0"/>
                          <a:cs typeface="Arial" panose="020B0604020202020204" pitchFamily="34" charset="0"/>
                        </a:rPr>
                        <a:t>Index Terms</a:t>
                      </a:r>
                    </a:p>
                  </a:txBody>
                  <a:tcPr marL="45713" marR="45713" marT="22856" marB="22856" anchor="ctr">
                    <a:lnL>
                      <a:noFill/>
                    </a:lnL>
                    <a:lnR>
                      <a:noFill/>
                    </a:lnR>
                    <a:lnT>
                      <a:noFill/>
                    </a:lnT>
                    <a:lnB>
                      <a:noFill/>
                    </a:lnB>
                  </a:tcPr>
                </a:tc>
                <a:tc>
                  <a:txBody>
                    <a:bodyPr/>
                    <a:lstStyle/>
                    <a:p>
                      <a:pPr algn="just"/>
                      <a:r>
                        <a:rPr lang="en-US" sz="1400" dirty="0">
                          <a:solidFill>
                            <a:schemeClr val="tx1"/>
                          </a:solidFill>
                          <a:latin typeface="Arial" panose="020B0604020202020204" pitchFamily="34" charset="0"/>
                          <a:cs typeface="Arial" panose="020B0604020202020204" pitchFamily="34" charset="0"/>
                        </a:rPr>
                        <a:t>CXR imaging, COVID-19, Deep learning, Model explanation/explainable AI</a:t>
                      </a:r>
                    </a:p>
                  </a:txBody>
                  <a:tcPr marL="45713" marR="45713" marT="22856" marB="22856" anchor="ctr">
                    <a:lnL>
                      <a:noFill/>
                    </a:lnL>
                    <a:lnR>
                      <a:noFill/>
                    </a:lnR>
                    <a:lnT>
                      <a:noFill/>
                    </a:lnT>
                    <a:lnB>
                      <a:noFill/>
                    </a:lnB>
                  </a:tcPr>
                </a:tc>
                <a:extLst>
                  <a:ext uri="{0D108BD9-81ED-4DB2-BD59-A6C34878D82A}">
                    <a16:rowId xmlns:a16="http://schemas.microsoft.com/office/drawing/2014/main" val="2534592390"/>
                  </a:ext>
                </a:extLst>
              </a:tr>
            </a:tbl>
          </a:graphicData>
        </a:graphic>
      </p:graphicFrame>
    </p:spTree>
    <p:extLst>
      <p:ext uri="{BB962C8B-B14F-4D97-AF65-F5344CB8AC3E}">
        <p14:creationId xmlns:p14="http://schemas.microsoft.com/office/powerpoint/2010/main" val="1138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CE56-1643-E9BD-1C53-1CB3A7FBB6A7}"/>
              </a:ext>
            </a:extLst>
          </p:cNvPr>
          <p:cNvSpPr>
            <a:spLocks noGrp="1"/>
          </p:cNvSpPr>
          <p:nvPr>
            <p:ph type="title"/>
          </p:nvPr>
        </p:nvSpPr>
        <p:spPr>
          <a:xfrm>
            <a:off x="914400" y="609600"/>
            <a:ext cx="9720072" cy="1499616"/>
          </a:xfrm>
        </p:spPr>
        <p:txBody>
          <a:bodyPr>
            <a:normAutofit/>
          </a:bodyPr>
          <a:lstStyle/>
          <a:p>
            <a:r>
              <a:rPr lang="en-US" sz="1800" b="1" dirty="0">
                <a:latin typeface="Arial" panose="020B0604020202020204" pitchFamily="34" charset="0"/>
                <a:cs typeface="Arial" panose="020B0604020202020204" pitchFamily="34" charset="0"/>
              </a:rPr>
              <a:t>A Novel Hybrid K-Means and GMM Machine Learning Model for Breast Cancer Detection</a:t>
            </a:r>
            <a:br>
              <a:rPr lang="en-US" sz="2000" dirty="0">
                <a:latin typeface="Arial" panose="020B0604020202020204" pitchFamily="34" charset="0"/>
                <a:cs typeface="Arial" panose="020B0604020202020204" pitchFamily="34" charset="0"/>
              </a:rPr>
            </a:br>
            <a:endParaRPr lang="en-IN" sz="2000" dirty="0"/>
          </a:p>
        </p:txBody>
      </p:sp>
      <p:graphicFrame>
        <p:nvGraphicFramePr>
          <p:cNvPr id="4" name="Content Placeholder 3">
            <a:extLst>
              <a:ext uri="{FF2B5EF4-FFF2-40B4-BE49-F238E27FC236}">
                <a16:creationId xmlns:a16="http://schemas.microsoft.com/office/drawing/2014/main" id="{9B65F785-8073-4F7A-4F47-61BF3D3DE1DA}"/>
              </a:ext>
            </a:extLst>
          </p:cNvPr>
          <p:cNvGraphicFramePr>
            <a:graphicFrameLocks noGrp="1"/>
          </p:cNvGraphicFramePr>
          <p:nvPr>
            <p:ph idx="1"/>
            <p:extLst>
              <p:ext uri="{D42A27DB-BD31-4B8C-83A1-F6EECF244321}">
                <p14:modId xmlns:p14="http://schemas.microsoft.com/office/powerpoint/2010/main" val="1365820561"/>
              </p:ext>
            </p:extLst>
          </p:nvPr>
        </p:nvGraphicFramePr>
        <p:xfrm>
          <a:off x="987257" y="1828800"/>
          <a:ext cx="10591800" cy="3944591"/>
        </p:xfrm>
        <a:graphic>
          <a:graphicData uri="http://schemas.openxmlformats.org/drawingml/2006/table">
            <a:tbl>
              <a:tblPr/>
              <a:tblGrid>
                <a:gridCol w="1832143">
                  <a:extLst>
                    <a:ext uri="{9D8B030D-6E8A-4147-A177-3AD203B41FA5}">
                      <a16:colId xmlns:a16="http://schemas.microsoft.com/office/drawing/2014/main" val="2708423090"/>
                    </a:ext>
                  </a:extLst>
                </a:gridCol>
                <a:gridCol w="8759657">
                  <a:extLst>
                    <a:ext uri="{9D8B030D-6E8A-4147-A177-3AD203B41FA5}">
                      <a16:colId xmlns:a16="http://schemas.microsoft.com/office/drawing/2014/main" val="2958237782"/>
                    </a:ext>
                  </a:extLst>
                </a:gridCol>
              </a:tblGrid>
              <a:tr h="253916">
                <a:tc>
                  <a:txBody>
                    <a:bodyPr/>
                    <a:lstStyle/>
                    <a:p>
                      <a:r>
                        <a:rPr lang="en-IN" sz="1400" dirty="0">
                          <a:latin typeface="Arial" panose="020B0604020202020204" pitchFamily="34" charset="0"/>
                          <a:cs typeface="Arial" panose="020B0604020202020204" pitchFamily="34" charset="0"/>
                        </a:rPr>
                        <a:t>Title</a:t>
                      </a:r>
                    </a:p>
                  </a:txBody>
                  <a:tcPr marL="35599" marR="35599" marT="17800" marB="17800"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A Novel Hybrid K-Means and GMM Machine Learning Model for Breast Cancer Detection</a:t>
                      </a:r>
                    </a:p>
                  </a:txBody>
                  <a:tcPr marL="35599" marR="35599" marT="17800" marB="17800" anchor="ctr">
                    <a:lnL>
                      <a:noFill/>
                    </a:lnL>
                    <a:lnR>
                      <a:noFill/>
                    </a:lnR>
                    <a:lnT>
                      <a:noFill/>
                    </a:lnT>
                    <a:lnB>
                      <a:noFill/>
                    </a:lnB>
                  </a:tcPr>
                </a:tc>
                <a:extLst>
                  <a:ext uri="{0D108BD9-81ED-4DB2-BD59-A6C34878D82A}">
                    <a16:rowId xmlns:a16="http://schemas.microsoft.com/office/drawing/2014/main" val="2630212500"/>
                  </a:ext>
                </a:extLst>
              </a:tr>
              <a:tr h="253915">
                <a:tc>
                  <a:txBody>
                    <a:bodyPr/>
                    <a:lstStyle/>
                    <a:p>
                      <a:r>
                        <a:rPr lang="en-IN" sz="1400">
                          <a:latin typeface="Arial" panose="020B0604020202020204" pitchFamily="34" charset="0"/>
                          <a:cs typeface="Arial" panose="020B0604020202020204" pitchFamily="34" charset="0"/>
                        </a:rPr>
                        <a:t>Authors</a:t>
                      </a:r>
                    </a:p>
                  </a:txBody>
                  <a:tcPr marL="35599" marR="35599" marT="17800" marB="17800" anchor="ctr">
                    <a:lnL>
                      <a:noFill/>
                    </a:lnL>
                    <a:lnR>
                      <a:noFill/>
                    </a:lnR>
                    <a:lnT>
                      <a:noFill/>
                    </a:lnT>
                    <a:lnB>
                      <a:noFill/>
                    </a:lnB>
                  </a:tcPr>
                </a:tc>
                <a:tc>
                  <a:txBody>
                    <a:bodyPr/>
                    <a:lstStyle/>
                    <a:p>
                      <a:r>
                        <a:rPr lang="en-IN" sz="1400">
                          <a:latin typeface="Arial" panose="020B0604020202020204" pitchFamily="34" charset="0"/>
                          <a:cs typeface="Arial" panose="020B0604020202020204" pitchFamily="34" charset="0"/>
                        </a:rPr>
                        <a:t>P. Esther Jebarani, N. Umadevi, Hien Dang (Member, IEEE), Marc Pomplun</a:t>
                      </a:r>
                    </a:p>
                  </a:txBody>
                  <a:tcPr marL="35599" marR="35599" marT="17800" marB="17800" anchor="ctr">
                    <a:lnL>
                      <a:noFill/>
                    </a:lnL>
                    <a:lnR>
                      <a:noFill/>
                    </a:lnR>
                    <a:lnT>
                      <a:noFill/>
                    </a:lnT>
                    <a:lnB>
                      <a:noFill/>
                    </a:lnB>
                  </a:tcPr>
                </a:tc>
                <a:extLst>
                  <a:ext uri="{0D108BD9-81ED-4DB2-BD59-A6C34878D82A}">
                    <a16:rowId xmlns:a16="http://schemas.microsoft.com/office/drawing/2014/main" val="315776321"/>
                  </a:ext>
                </a:extLst>
              </a:tr>
              <a:tr h="798021">
                <a:tc>
                  <a:txBody>
                    <a:bodyPr/>
                    <a:lstStyle/>
                    <a:p>
                      <a:r>
                        <a:rPr lang="en-IN" sz="1400">
                          <a:latin typeface="Arial" panose="020B0604020202020204" pitchFamily="34" charset="0"/>
                          <a:cs typeface="Arial" panose="020B0604020202020204" pitchFamily="34" charset="0"/>
                        </a:rPr>
                        <a:t>Affiliations</a:t>
                      </a:r>
                    </a:p>
                  </a:txBody>
                  <a:tcPr marL="35599" marR="35599" marT="17800" marB="17800" anchor="ctr">
                    <a:lnL>
                      <a:noFill/>
                    </a:lnL>
                    <a:lnR>
                      <a:noFill/>
                    </a:lnR>
                    <a:lnT>
                      <a:noFill/>
                    </a:lnT>
                    <a:lnB>
                      <a:noFill/>
                    </a:lnB>
                  </a:tcPr>
                </a:tc>
                <a:tc>
                  <a:txBody>
                    <a:bodyPr/>
                    <a:lstStyle/>
                    <a:p>
                      <a:r>
                        <a:rPr lang="en-IN" sz="1400" dirty="0">
                          <a:latin typeface="Arial" panose="020B0604020202020204" pitchFamily="34" charset="0"/>
                          <a:cs typeface="Arial" panose="020B0604020202020204" pitchFamily="34" charset="0"/>
                        </a:rPr>
                        <a:t>1. Department of Computer Science, Sri </a:t>
                      </a:r>
                      <a:r>
                        <a:rPr lang="en-IN" sz="1400" dirty="0" err="1">
                          <a:latin typeface="Arial" panose="020B0604020202020204" pitchFamily="34" charset="0"/>
                          <a:cs typeface="Arial" panose="020B0604020202020204" pitchFamily="34" charset="0"/>
                        </a:rPr>
                        <a:t>Jayendra</a:t>
                      </a:r>
                      <a:r>
                        <a:rPr lang="en-IN" sz="1400" dirty="0">
                          <a:latin typeface="Arial" panose="020B0604020202020204" pitchFamily="34" charset="0"/>
                          <a:cs typeface="Arial" panose="020B0604020202020204" pitchFamily="34" charset="0"/>
                        </a:rPr>
                        <a:t> </a:t>
                      </a:r>
                      <a:r>
                        <a:rPr lang="en-IN" sz="1400" dirty="0" err="1">
                          <a:latin typeface="Arial" panose="020B0604020202020204" pitchFamily="34" charset="0"/>
                          <a:cs typeface="Arial" panose="020B0604020202020204" pitchFamily="34" charset="0"/>
                        </a:rPr>
                        <a:t>Saraswathy</a:t>
                      </a:r>
                      <a:r>
                        <a:rPr lang="en-IN" sz="1400" dirty="0">
                          <a:latin typeface="Arial" panose="020B0604020202020204" pitchFamily="34" charset="0"/>
                          <a:cs typeface="Arial" panose="020B0604020202020204" pitchFamily="34" charset="0"/>
                        </a:rPr>
                        <a:t> Maha Vidyalaya College of Arts and Science, Coimbatore, India 2. Faculty of Computer Science and Engineering, </a:t>
                      </a:r>
                      <a:r>
                        <a:rPr lang="en-IN" sz="1400" dirty="0" err="1">
                          <a:latin typeface="Arial" panose="020B0604020202020204" pitchFamily="34" charset="0"/>
                          <a:cs typeface="Arial" panose="020B0604020202020204" pitchFamily="34" charset="0"/>
                        </a:rPr>
                        <a:t>Thuyloi</a:t>
                      </a:r>
                      <a:r>
                        <a:rPr lang="en-IN" sz="1400" dirty="0">
                          <a:latin typeface="Arial" panose="020B0604020202020204" pitchFamily="34" charset="0"/>
                          <a:cs typeface="Arial" panose="020B0604020202020204" pitchFamily="34" charset="0"/>
                        </a:rPr>
                        <a:t> University, Hanoi, Vietnam 3. Department of Computer Science, University of Massachusetts Boston, Boston, MA, USA</a:t>
                      </a:r>
                    </a:p>
                  </a:txBody>
                  <a:tcPr marL="35599" marR="35599" marT="17800" marB="17800" anchor="ctr">
                    <a:lnL>
                      <a:noFill/>
                    </a:lnL>
                    <a:lnR>
                      <a:noFill/>
                    </a:lnR>
                    <a:lnT>
                      <a:noFill/>
                    </a:lnT>
                    <a:lnB>
                      <a:noFill/>
                    </a:lnB>
                  </a:tcPr>
                </a:tc>
                <a:extLst>
                  <a:ext uri="{0D108BD9-81ED-4DB2-BD59-A6C34878D82A}">
                    <a16:rowId xmlns:a16="http://schemas.microsoft.com/office/drawing/2014/main" val="1933109727"/>
                  </a:ext>
                </a:extLst>
              </a:tr>
              <a:tr h="689199">
                <a:tc>
                  <a:txBody>
                    <a:bodyPr/>
                    <a:lstStyle/>
                    <a:p>
                      <a:r>
                        <a:rPr lang="en-IN" sz="1400" dirty="0">
                          <a:latin typeface="Arial" panose="020B0604020202020204" pitchFamily="34" charset="0"/>
                          <a:cs typeface="Arial" panose="020B0604020202020204" pitchFamily="34" charset="0"/>
                        </a:rPr>
                        <a:t>overview</a:t>
                      </a:r>
                    </a:p>
                  </a:txBody>
                  <a:tcPr marL="35599" marR="35599" marT="17800" marB="17800"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Breast cancer is a major health issue, and early detection is crucial. This paper presents a hybrid approach that combines segmentation techniques with machine learning to classify benign and malignant tumors, enabling faster and more accurate breast cancer diagnosis.</a:t>
                      </a:r>
                    </a:p>
                  </a:txBody>
                  <a:tcPr marL="35599" marR="35599" marT="17800" marB="17800" anchor="ctr">
                    <a:lnL>
                      <a:noFill/>
                    </a:lnL>
                    <a:lnR>
                      <a:noFill/>
                    </a:lnR>
                    <a:lnT>
                      <a:noFill/>
                    </a:lnT>
                    <a:lnB>
                      <a:noFill/>
                    </a:lnB>
                  </a:tcPr>
                </a:tc>
                <a:extLst>
                  <a:ext uri="{0D108BD9-81ED-4DB2-BD59-A6C34878D82A}">
                    <a16:rowId xmlns:a16="http://schemas.microsoft.com/office/drawing/2014/main" val="261163340"/>
                  </a:ext>
                </a:extLst>
              </a:tr>
              <a:tr h="362736">
                <a:tc>
                  <a:txBody>
                    <a:bodyPr/>
                    <a:lstStyle/>
                    <a:p>
                      <a:r>
                        <a:rPr lang="en-IN" sz="1400">
                          <a:latin typeface="Arial" panose="020B0604020202020204" pitchFamily="34" charset="0"/>
                          <a:cs typeface="Arial" panose="020B0604020202020204" pitchFamily="34" charset="0"/>
                        </a:rPr>
                        <a:t>Index Terms</a:t>
                      </a:r>
                    </a:p>
                  </a:txBody>
                  <a:tcPr marL="35599" marR="35599" marT="17800" marB="17800" anchor="ctr">
                    <a:lnL>
                      <a:noFill/>
                    </a:lnL>
                    <a:lnR>
                      <a:noFill/>
                    </a:lnR>
                    <a:lnT>
                      <a:noFill/>
                    </a:lnT>
                    <a:lnB>
                      <a:noFill/>
                    </a:lnB>
                  </a:tcPr>
                </a:tc>
                <a:tc>
                  <a:txBody>
                    <a:bodyPr/>
                    <a:lstStyle/>
                    <a:p>
                      <a:r>
                        <a:rPr lang="en-IN" sz="1400" dirty="0">
                          <a:latin typeface="Arial" panose="020B0604020202020204" pitchFamily="34" charset="0"/>
                          <a:cs typeface="Arial" panose="020B0604020202020204" pitchFamily="34" charset="0"/>
                        </a:rPr>
                        <a:t>- Breast cancer - Pre-processing - Adaptive median filtering - K-means - EM algorithm - Gaussian mixture model - ANOVA</a:t>
                      </a:r>
                    </a:p>
                  </a:txBody>
                  <a:tcPr marL="35599" marR="35599" marT="17800" marB="17800" anchor="ctr">
                    <a:lnL>
                      <a:noFill/>
                    </a:lnL>
                    <a:lnR>
                      <a:noFill/>
                    </a:lnR>
                    <a:lnT>
                      <a:noFill/>
                    </a:lnT>
                    <a:lnB>
                      <a:noFill/>
                    </a:lnB>
                  </a:tcPr>
                </a:tc>
                <a:extLst>
                  <a:ext uri="{0D108BD9-81ED-4DB2-BD59-A6C34878D82A}">
                    <a16:rowId xmlns:a16="http://schemas.microsoft.com/office/drawing/2014/main" val="2035845573"/>
                  </a:ext>
                </a:extLst>
              </a:tr>
              <a:tr h="689199">
                <a:tc>
                  <a:txBody>
                    <a:bodyPr/>
                    <a:lstStyle/>
                    <a:p>
                      <a:r>
                        <a:rPr lang="en-US" sz="1400" dirty="0">
                          <a:latin typeface="Arial" panose="020B0604020202020204" pitchFamily="34" charset="0"/>
                          <a:cs typeface="Arial" panose="020B0604020202020204" pitchFamily="34" charset="0"/>
                        </a:rPr>
                        <a:t>Limitations</a:t>
                      </a:r>
                      <a:endParaRPr lang="en-IN" sz="1400" dirty="0">
                        <a:latin typeface="Arial" panose="020B0604020202020204" pitchFamily="34" charset="0"/>
                        <a:cs typeface="Arial" panose="020B0604020202020204" pitchFamily="34" charset="0"/>
                      </a:endParaRPr>
                    </a:p>
                  </a:txBody>
                  <a:tcPr marL="35599" marR="35599" marT="17800" marB="17800" anchor="ctr">
                    <a:lnL>
                      <a:noFill/>
                    </a:lnL>
                    <a:lnR>
                      <a:noFill/>
                    </a:lnR>
                    <a:lnT>
                      <a:noFill/>
                    </a:lnT>
                    <a:lnB>
                      <a:noFill/>
                    </a:lnB>
                  </a:tcPr>
                </a:tc>
                <a:tc>
                  <a:txBody>
                    <a:bodyPr/>
                    <a:lstStyle/>
                    <a:p>
                      <a:r>
                        <a:rPr lang="en-US" sz="1400">
                          <a:latin typeface="Arial" panose="020B0604020202020204" pitchFamily="34" charset="0"/>
                          <a:cs typeface="Arial" panose="020B0604020202020204" pitchFamily="34" charset="0"/>
                        </a:rPr>
                        <a:t>The paper emphasizes the importance of early breast cancer detection and discusses genetic and environmental factors contributing to breast cancer. The main contribution is the segmentation of cancerous cells using a hybrid technique for detection.</a:t>
                      </a:r>
                    </a:p>
                  </a:txBody>
                  <a:tcPr marL="35599" marR="35599" marT="17800" marB="17800" anchor="ctr">
                    <a:lnL>
                      <a:noFill/>
                    </a:lnL>
                    <a:lnR>
                      <a:noFill/>
                    </a:lnR>
                    <a:lnT>
                      <a:noFill/>
                    </a:lnT>
                    <a:lnB>
                      <a:noFill/>
                    </a:lnB>
                  </a:tcPr>
                </a:tc>
                <a:extLst>
                  <a:ext uri="{0D108BD9-81ED-4DB2-BD59-A6C34878D82A}">
                    <a16:rowId xmlns:a16="http://schemas.microsoft.com/office/drawing/2014/main" val="2481497800"/>
                  </a:ext>
                </a:extLst>
              </a:tr>
              <a:tr h="798021">
                <a:tc>
                  <a:txBody>
                    <a:bodyPr/>
                    <a:lstStyle/>
                    <a:p>
                      <a:endParaRPr lang="en-IN" sz="1400" dirty="0">
                        <a:latin typeface="Arial" panose="020B0604020202020204" pitchFamily="34" charset="0"/>
                        <a:cs typeface="Arial" panose="020B0604020202020204" pitchFamily="34" charset="0"/>
                      </a:endParaRPr>
                    </a:p>
                  </a:txBody>
                  <a:tcPr marL="35599" marR="35599" marT="17800" marB="17800"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The paper describes the methodology used for breast cancer detection, including the application of adaptive median filtering for noise removal and image enhancement, as well as the integration of K-means and Gaussian mixture model (GMM) for classification. The methodology is discussed in detail.</a:t>
                      </a:r>
                    </a:p>
                  </a:txBody>
                  <a:tcPr marL="35599" marR="35599" marT="17800" marB="17800" anchor="ctr">
                    <a:lnL>
                      <a:noFill/>
                    </a:lnL>
                    <a:lnR>
                      <a:noFill/>
                    </a:lnR>
                    <a:lnT>
                      <a:noFill/>
                    </a:lnT>
                    <a:lnB>
                      <a:noFill/>
                    </a:lnB>
                  </a:tcPr>
                </a:tc>
                <a:extLst>
                  <a:ext uri="{0D108BD9-81ED-4DB2-BD59-A6C34878D82A}">
                    <a16:rowId xmlns:a16="http://schemas.microsoft.com/office/drawing/2014/main" val="3176134249"/>
                  </a:ext>
                </a:extLst>
              </a:tr>
            </a:tbl>
          </a:graphicData>
        </a:graphic>
      </p:graphicFrame>
    </p:spTree>
    <p:extLst>
      <p:ext uri="{BB962C8B-B14F-4D97-AF65-F5344CB8AC3E}">
        <p14:creationId xmlns:p14="http://schemas.microsoft.com/office/powerpoint/2010/main" val="84330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E846-91B0-0D16-57A7-03758FC303E8}"/>
              </a:ext>
            </a:extLst>
          </p:cNvPr>
          <p:cNvSpPr>
            <a:spLocks noGrp="1"/>
          </p:cNvSpPr>
          <p:nvPr>
            <p:ph type="title"/>
          </p:nvPr>
        </p:nvSpPr>
        <p:spPr>
          <a:xfrm>
            <a:off x="685800" y="548640"/>
            <a:ext cx="9720072" cy="1499616"/>
          </a:xfrm>
        </p:spPr>
        <p:txBody>
          <a:bodyPr>
            <a:normAutofit/>
          </a:bodyPr>
          <a:lstStyle/>
          <a:p>
            <a:r>
              <a:rPr lang="en-IN" sz="2400" b="1" dirty="0">
                <a:latin typeface="Times New Roman" panose="02020603050405020304" pitchFamily="18" charset="0"/>
                <a:cs typeface="Times New Roman" panose="02020603050405020304" pitchFamily="18" charset="0"/>
              </a:rPr>
              <a:t>Literature Review CONCLUSION: </a:t>
            </a:r>
          </a:p>
        </p:txBody>
      </p:sp>
      <p:sp>
        <p:nvSpPr>
          <p:cNvPr id="3" name="Content Placeholder 2">
            <a:extLst>
              <a:ext uri="{FF2B5EF4-FFF2-40B4-BE49-F238E27FC236}">
                <a16:creationId xmlns:a16="http://schemas.microsoft.com/office/drawing/2014/main" id="{1826D4C1-CAAA-CF39-8F9C-B4765506285E}"/>
              </a:ext>
            </a:extLst>
          </p:cNvPr>
          <p:cNvSpPr>
            <a:spLocks noGrp="1"/>
          </p:cNvSpPr>
          <p:nvPr>
            <p:ph idx="1"/>
          </p:nvPr>
        </p:nvSpPr>
        <p:spPr>
          <a:xfrm>
            <a:off x="990600" y="1752600"/>
            <a:ext cx="9720071" cy="4023360"/>
          </a:xfrm>
        </p:spPr>
        <p:txBody>
          <a:bodyPr>
            <a:normAutofit/>
          </a:bodyPr>
          <a:lstStyle/>
          <a:p>
            <a:pPr algn="just">
              <a:lnSpc>
                <a:spcPct val="200000"/>
              </a:lnSpc>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system's limitations include reduced accuracy, longer response times, increased expenses, and a lack of user-friendliness. These factors can diminish reliability, efficiency, affordability, and ease of use, respectively, impacting the overall effectiveness and user experience. Addressing these limitations is crucial to enhance the system's performance and usability.</a:t>
            </a: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543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851316"/>
            <a:ext cx="6141720" cy="523220"/>
          </a:xfrm>
          <a:prstGeom prst="rect">
            <a:avLst/>
          </a:prstGeom>
          <a:noFill/>
        </p:spPr>
        <p:txBody>
          <a:bodyPr wrap="square">
            <a:spAutoFit/>
          </a:bodyPr>
          <a:lstStyle/>
          <a:p>
            <a:r>
              <a:rPr lang="en-US" sz="2800" b="1" dirty="0"/>
              <a:t>Problem Statement:</a:t>
            </a:r>
          </a:p>
        </p:txBody>
      </p:sp>
      <p:sp>
        <p:nvSpPr>
          <p:cNvPr id="7" name="TextBox 6"/>
          <p:cNvSpPr txBox="1"/>
          <p:nvPr/>
        </p:nvSpPr>
        <p:spPr>
          <a:xfrm>
            <a:off x="228600" y="1524000"/>
            <a:ext cx="8562340" cy="4448334"/>
          </a:xfrm>
          <a:prstGeom prst="rect">
            <a:avLst/>
          </a:prstGeom>
          <a:noFill/>
        </p:spPr>
        <p:txBody>
          <a:bodyPr wrap="square">
            <a:spAutoFit/>
          </a:bodyPr>
          <a:lstStyle/>
          <a:p>
            <a:pPr lvl="1" algn="just">
              <a:lnSpc>
                <a:spcPct val="200000"/>
              </a:lnSpc>
            </a:pPr>
            <a:r>
              <a:rPr lang="en-US" dirty="0">
                <a:solidFill>
                  <a:schemeClr val="bg1"/>
                </a:solidFill>
              </a:rPr>
              <a:t>           </a:t>
            </a:r>
            <a:r>
              <a:rPr lang="en-US" dirty="0">
                <a:solidFill>
                  <a:schemeClr val="bg1"/>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 Vision for Better Health</a:t>
            </a:r>
          </a:p>
          <a:p>
            <a:pPr lvl="1" algn="just">
              <a:lnSpc>
                <a:spcPct val="200000"/>
              </a:lnSpc>
            </a:pPr>
            <a:r>
              <a:rPr lang="en-US" dirty="0">
                <a:latin typeface="Arial" panose="020B0604020202020204" pitchFamily="34" charset="0"/>
                <a:cs typeface="Arial" panose="020B0604020202020204" pitchFamily="34" charset="0"/>
              </a:rPr>
              <a:t>                    HealthCare’s 6-in-1 Medical Project for Disease Detection to develop AI-powered Online Medical Diagnostics Platform which revolutionize medical science with an integrated platform using AI and ML for rapid disease detection with high accuracy only on a single application rather than the existing systems that uses different applications for different disease detections.</a:t>
            </a:r>
          </a:p>
          <a:p>
            <a:pPr algn="just">
              <a:lnSpc>
                <a:spcPct val="200000"/>
              </a:lnSpc>
            </a:pPr>
            <a:endParaRPr lang="en-IN" i="1" spc="-1" dirty="0">
              <a:uFill>
                <a:solidFill>
                  <a:srgbClr val="FFFFFF"/>
                </a:solidFill>
              </a:uFill>
              <a:latin typeface="+mj-lt"/>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37A726-8D7E-E0F1-B205-A29B684B7C88}"/>
              </a:ext>
            </a:extLst>
          </p:cNvPr>
          <p:cNvSpPr txBox="1"/>
          <p:nvPr/>
        </p:nvSpPr>
        <p:spPr>
          <a:xfrm>
            <a:off x="1219200" y="1524000"/>
            <a:ext cx="8229600" cy="443839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To develop a unified platform for detecting all six diseases.</a:t>
            </a:r>
          </a:p>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Achieve high accuracy levels within a short processing time.</a:t>
            </a:r>
          </a:p>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Enable disease detection from home, promoting early identification.</a:t>
            </a:r>
          </a:p>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Offer disease detection at reasonable and accessible pricing.</a:t>
            </a:r>
          </a:p>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Design a user-friendly system for efficient and intuitive usage.</a:t>
            </a:r>
          </a:p>
          <a:p>
            <a:pPr marL="285750" indent="-28575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Usage of advanced applications results desired performance.</a:t>
            </a:r>
          </a:p>
          <a:p>
            <a:pPr>
              <a:lnSpc>
                <a:spcPct val="200000"/>
              </a:lnSpc>
            </a:pPr>
            <a:r>
              <a:rPr lang="en-US" dirty="0">
                <a:latin typeface="Arial" panose="020B0604020202020204" pitchFamily="34" charset="0"/>
                <a:cs typeface="Arial" panose="020B0604020202020204" pitchFamily="34" charset="0"/>
              </a:rPr>
              <a:t>.    Considering various factors  like X-Ray, MRI scans  and obtained sample results and detecting the diseases basing on them</a:t>
            </a:r>
            <a:r>
              <a:rPr lang="en-US" dirty="0"/>
              <a:t>.</a:t>
            </a:r>
          </a:p>
        </p:txBody>
      </p:sp>
      <p:sp>
        <p:nvSpPr>
          <p:cNvPr id="5" name="TextBox 4">
            <a:extLst>
              <a:ext uri="{FF2B5EF4-FFF2-40B4-BE49-F238E27FC236}">
                <a16:creationId xmlns:a16="http://schemas.microsoft.com/office/drawing/2014/main" id="{4FC2A75E-6A20-D8CC-CC15-480D4FA5B081}"/>
              </a:ext>
            </a:extLst>
          </p:cNvPr>
          <p:cNvSpPr txBox="1"/>
          <p:nvPr/>
        </p:nvSpPr>
        <p:spPr>
          <a:xfrm>
            <a:off x="1098756" y="838200"/>
            <a:ext cx="6140244" cy="523220"/>
          </a:xfrm>
          <a:prstGeom prst="rect">
            <a:avLst/>
          </a:prstGeom>
          <a:noFill/>
        </p:spPr>
        <p:txBody>
          <a:bodyPr wrap="square">
            <a:spAutoFit/>
          </a:bodyPr>
          <a:lstStyle/>
          <a:p>
            <a:r>
              <a:rPr lang="en-IN" sz="2800" b="1" dirty="0"/>
              <a:t>Proposed system</a:t>
            </a:r>
            <a:r>
              <a:rPr lang="en-IN" dirty="0">
                <a:solidFill>
                  <a:srgbClr val="FFC000"/>
                </a:solidFill>
              </a:rPr>
              <a:t>:</a:t>
            </a:r>
          </a:p>
        </p:txBody>
      </p:sp>
    </p:spTree>
    <p:extLst>
      <p:ext uri="{BB962C8B-B14F-4D97-AF65-F5344CB8AC3E}">
        <p14:creationId xmlns:p14="http://schemas.microsoft.com/office/powerpoint/2010/main" val="781732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D2346F-10B4-0C86-3CDC-F19140A6818B}"/>
              </a:ext>
            </a:extLst>
          </p:cNvPr>
          <p:cNvSpPr txBox="1"/>
          <p:nvPr/>
        </p:nvSpPr>
        <p:spPr>
          <a:xfrm>
            <a:off x="533400" y="685800"/>
            <a:ext cx="6096000"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Objectives:</a:t>
            </a:r>
            <a:endParaRPr lang="en-IN" sz="24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A10C0A4-9F25-F8B9-B87A-60FC52BC0D84}"/>
              </a:ext>
            </a:extLst>
          </p:cNvPr>
          <p:cNvSpPr txBox="1"/>
          <p:nvPr/>
        </p:nvSpPr>
        <p:spPr>
          <a:xfrm>
            <a:off x="513735" y="1447800"/>
            <a:ext cx="6096000" cy="3337067"/>
          </a:xfrm>
          <a:prstGeom prst="rect">
            <a:avLst/>
          </a:prstGeom>
          <a:noFill/>
        </p:spPr>
        <p:txBody>
          <a:bodyPr wrap="square">
            <a:spAutoFit/>
          </a:bodyPr>
          <a:lstStyle/>
          <a:p>
            <a:pPr>
              <a:lnSpc>
                <a:spcPct val="200000"/>
              </a:lnSpc>
              <a:buFont typeface="+mj-lt"/>
              <a:buAutoNum type="arabicPeriod"/>
            </a:pPr>
            <a:r>
              <a:rPr lang="en-US" dirty="0"/>
              <a:t>Comprehensive Disease Detection Platform</a:t>
            </a:r>
          </a:p>
          <a:p>
            <a:pPr>
              <a:lnSpc>
                <a:spcPct val="200000"/>
              </a:lnSpc>
              <a:buFont typeface="+mj-lt"/>
              <a:buAutoNum type="arabicPeriod"/>
            </a:pPr>
            <a:r>
              <a:rPr lang="en-US" dirty="0"/>
              <a:t>Convenient Home Test Results</a:t>
            </a:r>
          </a:p>
          <a:p>
            <a:pPr>
              <a:lnSpc>
                <a:spcPct val="200000"/>
              </a:lnSpc>
              <a:buFont typeface="+mj-lt"/>
              <a:buAutoNum type="arabicPeriod"/>
            </a:pPr>
            <a:r>
              <a:rPr lang="en-US" dirty="0"/>
              <a:t>AI and ML Integration for Accuracy</a:t>
            </a:r>
          </a:p>
          <a:p>
            <a:pPr>
              <a:lnSpc>
                <a:spcPct val="200000"/>
              </a:lnSpc>
              <a:buFont typeface="+mj-lt"/>
              <a:buAutoNum type="arabicPeriod"/>
            </a:pPr>
            <a:r>
              <a:rPr lang="en-US" dirty="0"/>
              <a:t>Simplified Healthcare Solutions</a:t>
            </a:r>
          </a:p>
          <a:p>
            <a:pPr>
              <a:lnSpc>
                <a:spcPct val="200000"/>
              </a:lnSpc>
              <a:buFont typeface="+mj-lt"/>
              <a:buAutoNum type="arabicPeriod"/>
            </a:pPr>
            <a:r>
              <a:rPr lang="en-US" dirty="0"/>
              <a:t>Revolutionizing Medical Science</a:t>
            </a:r>
          </a:p>
          <a:p>
            <a:pPr>
              <a:lnSpc>
                <a:spcPct val="200000"/>
              </a:lnSpc>
              <a:buFont typeface="+mj-lt"/>
              <a:buAutoNum type="arabicPeriod"/>
            </a:pPr>
            <a:r>
              <a:rPr lang="en-US" dirty="0"/>
              <a:t>Single Application for Multiple Disease Detection</a:t>
            </a:r>
          </a:p>
        </p:txBody>
      </p:sp>
    </p:spTree>
    <p:extLst>
      <p:ext uri="{BB962C8B-B14F-4D97-AF65-F5344CB8AC3E}">
        <p14:creationId xmlns:p14="http://schemas.microsoft.com/office/powerpoint/2010/main" val="3205920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3.jpeg">
            <a:extLst>
              <a:ext uri="{FF2B5EF4-FFF2-40B4-BE49-F238E27FC236}">
                <a16:creationId xmlns:a16="http://schemas.microsoft.com/office/drawing/2014/main" id="{A559629F-F24F-9AD2-BE50-C8141E40F42E}"/>
              </a:ext>
            </a:extLst>
          </p:cNvPr>
          <p:cNvPicPr>
            <a:picLocks noChangeAspect="1"/>
          </p:cNvPicPr>
          <p:nvPr/>
        </p:nvPicPr>
        <p:blipFill>
          <a:blip r:embed="rId2" cstate="print"/>
          <a:stretch>
            <a:fillRect/>
          </a:stretch>
        </p:blipFill>
        <p:spPr>
          <a:xfrm>
            <a:off x="3331845" y="2623185"/>
            <a:ext cx="5528310" cy="1611630"/>
          </a:xfrm>
          <a:prstGeom prst="rect">
            <a:avLst/>
          </a:prstGeom>
        </p:spPr>
      </p:pic>
      <p:sp>
        <p:nvSpPr>
          <p:cNvPr id="3" name="TextBox 2">
            <a:extLst>
              <a:ext uri="{FF2B5EF4-FFF2-40B4-BE49-F238E27FC236}">
                <a16:creationId xmlns:a16="http://schemas.microsoft.com/office/drawing/2014/main" id="{B0EB5969-46F2-7522-F7E4-2AA5E1C3927D}"/>
              </a:ext>
            </a:extLst>
          </p:cNvPr>
          <p:cNvSpPr txBox="1"/>
          <p:nvPr/>
        </p:nvSpPr>
        <p:spPr>
          <a:xfrm>
            <a:off x="1371600" y="838200"/>
            <a:ext cx="3052952" cy="461665"/>
          </a:xfrm>
          <a:prstGeom prst="rect">
            <a:avLst/>
          </a:prstGeom>
          <a:noFill/>
        </p:spPr>
        <p:txBody>
          <a:bodyPr wrap="none" rtlCol="0">
            <a:spAutoFit/>
          </a:bodyPr>
          <a:lstStyle/>
          <a:p>
            <a:r>
              <a:rPr lang="en-IN" sz="2400" dirty="0"/>
              <a:t>DATA FLOW DIAGRAM</a:t>
            </a:r>
          </a:p>
        </p:txBody>
      </p:sp>
      <p:sp>
        <p:nvSpPr>
          <p:cNvPr id="4" name="TextBox 3">
            <a:extLst>
              <a:ext uri="{FF2B5EF4-FFF2-40B4-BE49-F238E27FC236}">
                <a16:creationId xmlns:a16="http://schemas.microsoft.com/office/drawing/2014/main" id="{782DA0DC-01B8-1C8B-C3AE-7BCE8253F8A0}"/>
              </a:ext>
            </a:extLst>
          </p:cNvPr>
          <p:cNvSpPr txBox="1"/>
          <p:nvPr/>
        </p:nvSpPr>
        <p:spPr>
          <a:xfrm>
            <a:off x="5181600" y="5029200"/>
            <a:ext cx="1720343" cy="369332"/>
          </a:xfrm>
          <a:prstGeom prst="rect">
            <a:avLst/>
          </a:prstGeom>
          <a:noFill/>
        </p:spPr>
        <p:txBody>
          <a:bodyPr wrap="none" rtlCol="0">
            <a:spAutoFit/>
          </a:bodyPr>
          <a:lstStyle/>
          <a:p>
            <a:r>
              <a:rPr lang="en-IN" dirty="0"/>
              <a:t>ZERO LEVEL DFD</a:t>
            </a:r>
          </a:p>
        </p:txBody>
      </p:sp>
    </p:spTree>
    <p:extLst>
      <p:ext uri="{BB962C8B-B14F-4D97-AF65-F5344CB8AC3E}">
        <p14:creationId xmlns:p14="http://schemas.microsoft.com/office/powerpoint/2010/main" val="64642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4.jpeg">
            <a:extLst>
              <a:ext uri="{FF2B5EF4-FFF2-40B4-BE49-F238E27FC236}">
                <a16:creationId xmlns:a16="http://schemas.microsoft.com/office/drawing/2014/main" id="{5DE04A2F-3C3F-E049-C6BA-9B17A86EC9B8}"/>
              </a:ext>
            </a:extLst>
          </p:cNvPr>
          <p:cNvPicPr>
            <a:picLocks noChangeAspect="1"/>
          </p:cNvPicPr>
          <p:nvPr/>
        </p:nvPicPr>
        <p:blipFill>
          <a:blip r:embed="rId2" cstate="print"/>
          <a:stretch>
            <a:fillRect/>
          </a:stretch>
        </p:blipFill>
        <p:spPr>
          <a:xfrm>
            <a:off x="3128327" y="1493202"/>
            <a:ext cx="5935345" cy="3871595"/>
          </a:xfrm>
          <a:prstGeom prst="rect">
            <a:avLst/>
          </a:prstGeom>
        </p:spPr>
      </p:pic>
      <p:sp>
        <p:nvSpPr>
          <p:cNvPr id="3" name="TextBox 2">
            <a:extLst>
              <a:ext uri="{FF2B5EF4-FFF2-40B4-BE49-F238E27FC236}">
                <a16:creationId xmlns:a16="http://schemas.microsoft.com/office/drawing/2014/main" id="{812249CF-8FD5-B37D-3D4B-AB90D536FACD}"/>
              </a:ext>
            </a:extLst>
          </p:cNvPr>
          <p:cNvSpPr txBox="1"/>
          <p:nvPr/>
        </p:nvSpPr>
        <p:spPr>
          <a:xfrm>
            <a:off x="5486400" y="5791200"/>
            <a:ext cx="1694695" cy="369332"/>
          </a:xfrm>
          <a:prstGeom prst="rect">
            <a:avLst/>
          </a:prstGeom>
          <a:noFill/>
        </p:spPr>
        <p:txBody>
          <a:bodyPr wrap="none" rtlCol="0">
            <a:spAutoFit/>
          </a:bodyPr>
          <a:lstStyle/>
          <a:p>
            <a:r>
              <a:rPr lang="en-IN" dirty="0"/>
              <a:t>FIRST LEVEL DFD</a:t>
            </a:r>
          </a:p>
        </p:txBody>
      </p:sp>
    </p:spTree>
    <p:extLst>
      <p:ext uri="{BB962C8B-B14F-4D97-AF65-F5344CB8AC3E}">
        <p14:creationId xmlns:p14="http://schemas.microsoft.com/office/powerpoint/2010/main" val="3788752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25.jpeg">
            <a:extLst>
              <a:ext uri="{FF2B5EF4-FFF2-40B4-BE49-F238E27FC236}">
                <a16:creationId xmlns:a16="http://schemas.microsoft.com/office/drawing/2014/main" id="{82109314-B729-B181-D318-EA3A66EA0205}"/>
              </a:ext>
            </a:extLst>
          </p:cNvPr>
          <p:cNvPicPr>
            <a:picLocks noChangeAspect="1"/>
          </p:cNvPicPr>
          <p:nvPr/>
        </p:nvPicPr>
        <p:blipFill>
          <a:blip r:embed="rId2" cstate="print"/>
          <a:stretch>
            <a:fillRect/>
          </a:stretch>
        </p:blipFill>
        <p:spPr>
          <a:xfrm>
            <a:off x="3215957" y="2085975"/>
            <a:ext cx="5760085" cy="2686050"/>
          </a:xfrm>
          <a:prstGeom prst="rect">
            <a:avLst/>
          </a:prstGeom>
        </p:spPr>
      </p:pic>
      <p:sp>
        <p:nvSpPr>
          <p:cNvPr id="3" name="TextBox 2">
            <a:extLst>
              <a:ext uri="{FF2B5EF4-FFF2-40B4-BE49-F238E27FC236}">
                <a16:creationId xmlns:a16="http://schemas.microsoft.com/office/drawing/2014/main" id="{93D7F547-8389-CEE7-2E46-AC9A48B0CC10}"/>
              </a:ext>
            </a:extLst>
          </p:cNvPr>
          <p:cNvSpPr txBox="1"/>
          <p:nvPr/>
        </p:nvSpPr>
        <p:spPr>
          <a:xfrm>
            <a:off x="5334000" y="5410200"/>
            <a:ext cx="2037737" cy="369332"/>
          </a:xfrm>
          <a:prstGeom prst="rect">
            <a:avLst/>
          </a:prstGeom>
          <a:noFill/>
        </p:spPr>
        <p:txBody>
          <a:bodyPr wrap="none" rtlCol="0">
            <a:spAutoFit/>
          </a:bodyPr>
          <a:lstStyle/>
          <a:p>
            <a:r>
              <a:rPr lang="en-IN" dirty="0"/>
              <a:t>SECOND LEVEL DFD</a:t>
            </a:r>
          </a:p>
        </p:txBody>
      </p:sp>
    </p:spTree>
    <p:extLst>
      <p:ext uri="{BB962C8B-B14F-4D97-AF65-F5344CB8AC3E}">
        <p14:creationId xmlns:p14="http://schemas.microsoft.com/office/powerpoint/2010/main" val="166870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0AF5F4-5158-0F1C-CDA9-96B990EABC9B}"/>
              </a:ext>
            </a:extLst>
          </p:cNvPr>
          <p:cNvSpPr/>
          <p:nvPr/>
        </p:nvSpPr>
        <p:spPr>
          <a:xfrm>
            <a:off x="318582" y="3451939"/>
            <a:ext cx="1055923" cy="41093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tx1"/>
                </a:solidFill>
              </a:rPr>
              <a:t>User</a:t>
            </a:r>
            <a:endParaRPr lang="en-IN" sz="1400" dirty="0">
              <a:solidFill>
                <a:schemeClr val="tx1"/>
              </a:solidFill>
            </a:endParaRPr>
          </a:p>
        </p:txBody>
      </p:sp>
      <p:sp>
        <p:nvSpPr>
          <p:cNvPr id="3" name="Rectangle 2">
            <a:extLst>
              <a:ext uri="{FF2B5EF4-FFF2-40B4-BE49-F238E27FC236}">
                <a16:creationId xmlns:a16="http://schemas.microsoft.com/office/drawing/2014/main" id="{16390662-2458-8BEE-FE03-024E68C357AB}"/>
              </a:ext>
            </a:extLst>
          </p:cNvPr>
          <p:cNvSpPr/>
          <p:nvPr/>
        </p:nvSpPr>
        <p:spPr>
          <a:xfrm>
            <a:off x="1859120" y="3429000"/>
            <a:ext cx="1222312" cy="4338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tx1"/>
                </a:solidFill>
              </a:rPr>
              <a:t>Home</a:t>
            </a:r>
            <a:endParaRPr lang="en-IN" sz="1400" dirty="0">
              <a:solidFill>
                <a:schemeClr val="tx1"/>
              </a:solidFill>
            </a:endParaRPr>
          </a:p>
        </p:txBody>
      </p:sp>
      <p:sp>
        <p:nvSpPr>
          <p:cNvPr id="4" name="Rectangle 3">
            <a:extLst>
              <a:ext uri="{FF2B5EF4-FFF2-40B4-BE49-F238E27FC236}">
                <a16:creationId xmlns:a16="http://schemas.microsoft.com/office/drawing/2014/main" id="{A03C76E3-CDF0-34C6-4F2E-73928F346434}"/>
              </a:ext>
            </a:extLst>
          </p:cNvPr>
          <p:cNvSpPr/>
          <p:nvPr/>
        </p:nvSpPr>
        <p:spPr>
          <a:xfrm>
            <a:off x="3652930" y="3429000"/>
            <a:ext cx="1265853" cy="4338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solidFill>
                  <a:schemeClr val="tx1"/>
                </a:solidFill>
              </a:rPr>
              <a:t>Diseases</a:t>
            </a:r>
            <a:endParaRPr lang="en-IN" sz="1400" dirty="0">
              <a:solidFill>
                <a:schemeClr val="tx1"/>
              </a:solidFill>
            </a:endParaRPr>
          </a:p>
        </p:txBody>
      </p:sp>
      <p:sp>
        <p:nvSpPr>
          <p:cNvPr id="7" name="Rectangle 6">
            <a:extLst>
              <a:ext uri="{FF2B5EF4-FFF2-40B4-BE49-F238E27FC236}">
                <a16:creationId xmlns:a16="http://schemas.microsoft.com/office/drawing/2014/main" id="{4FB6B7A8-E75F-FA05-CA3E-8342ED464CD9}"/>
              </a:ext>
            </a:extLst>
          </p:cNvPr>
          <p:cNvSpPr/>
          <p:nvPr/>
        </p:nvSpPr>
        <p:spPr>
          <a:xfrm>
            <a:off x="5704098" y="469642"/>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Heart</a:t>
            </a:r>
            <a:endParaRPr lang="en-IN" sz="1400" dirty="0"/>
          </a:p>
        </p:txBody>
      </p:sp>
      <p:sp>
        <p:nvSpPr>
          <p:cNvPr id="8" name="Rectangle 7">
            <a:extLst>
              <a:ext uri="{FF2B5EF4-FFF2-40B4-BE49-F238E27FC236}">
                <a16:creationId xmlns:a16="http://schemas.microsoft.com/office/drawing/2014/main" id="{1664CA82-AED9-7DC6-F558-59B03B4E04C2}"/>
              </a:ext>
            </a:extLst>
          </p:cNvPr>
          <p:cNvSpPr/>
          <p:nvPr/>
        </p:nvSpPr>
        <p:spPr>
          <a:xfrm>
            <a:off x="5704098" y="5005483"/>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spc="-1" dirty="0">
                <a:uFill>
                  <a:solidFill>
                    <a:srgbClr val="FFFFFF"/>
                  </a:solidFill>
                </a:uFill>
                <a:latin typeface="Arial" panose="020B0604020202020204" pitchFamily="34" charset="0"/>
                <a:cs typeface="Arial" panose="020B0604020202020204" pitchFamily="34" charset="0"/>
              </a:rPr>
              <a:t>Alzheimer</a:t>
            </a:r>
            <a:endParaRPr lang="en-IN" sz="1400" dirty="0"/>
          </a:p>
        </p:txBody>
      </p:sp>
      <p:sp>
        <p:nvSpPr>
          <p:cNvPr id="9" name="Rectangle 8">
            <a:extLst>
              <a:ext uri="{FF2B5EF4-FFF2-40B4-BE49-F238E27FC236}">
                <a16:creationId xmlns:a16="http://schemas.microsoft.com/office/drawing/2014/main" id="{3639A650-9090-6E8B-F351-3F675F98D8F4}"/>
              </a:ext>
            </a:extLst>
          </p:cNvPr>
          <p:cNvSpPr/>
          <p:nvPr/>
        </p:nvSpPr>
        <p:spPr>
          <a:xfrm>
            <a:off x="5704098" y="2783246"/>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Covid 19</a:t>
            </a:r>
            <a:endParaRPr lang="en-IN" sz="1400" dirty="0"/>
          </a:p>
        </p:txBody>
      </p:sp>
      <p:sp>
        <p:nvSpPr>
          <p:cNvPr id="10" name="Rectangle 9">
            <a:extLst>
              <a:ext uri="{FF2B5EF4-FFF2-40B4-BE49-F238E27FC236}">
                <a16:creationId xmlns:a16="http://schemas.microsoft.com/office/drawing/2014/main" id="{B65E942F-9958-23A1-2438-4322122B8FD2}"/>
              </a:ext>
            </a:extLst>
          </p:cNvPr>
          <p:cNvSpPr/>
          <p:nvPr/>
        </p:nvSpPr>
        <p:spPr>
          <a:xfrm>
            <a:off x="5704098" y="1550827"/>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Brain tumor</a:t>
            </a:r>
            <a:endParaRPr lang="en-IN" sz="1400" dirty="0"/>
          </a:p>
        </p:txBody>
      </p:sp>
      <p:sp>
        <p:nvSpPr>
          <p:cNvPr id="11" name="Rectangle 10">
            <a:extLst>
              <a:ext uri="{FF2B5EF4-FFF2-40B4-BE49-F238E27FC236}">
                <a16:creationId xmlns:a16="http://schemas.microsoft.com/office/drawing/2014/main" id="{9960ED1B-DE6F-4C67-D057-B3AE638FE08B}"/>
              </a:ext>
            </a:extLst>
          </p:cNvPr>
          <p:cNvSpPr/>
          <p:nvPr/>
        </p:nvSpPr>
        <p:spPr>
          <a:xfrm>
            <a:off x="5704098" y="3924298"/>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spc="-1" dirty="0">
                <a:uFill>
                  <a:solidFill>
                    <a:srgbClr val="FFFFFF"/>
                  </a:solidFill>
                </a:uFill>
                <a:latin typeface="Arial" panose="020B0604020202020204" pitchFamily="34" charset="0"/>
                <a:cs typeface="Arial" panose="020B0604020202020204" pitchFamily="34" charset="0"/>
              </a:rPr>
              <a:t>Diabetes</a:t>
            </a:r>
            <a:endParaRPr lang="en-IN" sz="1400" dirty="0"/>
          </a:p>
        </p:txBody>
      </p:sp>
      <p:sp>
        <p:nvSpPr>
          <p:cNvPr id="12" name="Rectangle 11">
            <a:extLst>
              <a:ext uri="{FF2B5EF4-FFF2-40B4-BE49-F238E27FC236}">
                <a16:creationId xmlns:a16="http://schemas.microsoft.com/office/drawing/2014/main" id="{94273071-D147-4F39-E8D5-7199FC04F927}"/>
              </a:ext>
            </a:extLst>
          </p:cNvPr>
          <p:cNvSpPr/>
          <p:nvPr/>
        </p:nvSpPr>
        <p:spPr>
          <a:xfrm>
            <a:off x="5704098" y="6195527"/>
            <a:ext cx="1415144"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spc="-1" dirty="0">
                <a:uFill>
                  <a:solidFill>
                    <a:srgbClr val="FFFFFF"/>
                  </a:solidFill>
                </a:uFill>
                <a:latin typeface="Arial" panose="020B0604020202020204" pitchFamily="34" charset="0"/>
                <a:cs typeface="Arial" panose="020B0604020202020204" pitchFamily="34" charset="0"/>
              </a:rPr>
              <a:t>Breast</a:t>
            </a:r>
            <a:endParaRPr lang="en-IN" sz="1400" dirty="0"/>
          </a:p>
        </p:txBody>
      </p:sp>
      <p:sp>
        <p:nvSpPr>
          <p:cNvPr id="15" name="Rectangle 14">
            <a:extLst>
              <a:ext uri="{FF2B5EF4-FFF2-40B4-BE49-F238E27FC236}">
                <a16:creationId xmlns:a16="http://schemas.microsoft.com/office/drawing/2014/main" id="{6E5505E7-E3E1-964C-3EB8-09A4B168FAD1}"/>
              </a:ext>
            </a:extLst>
          </p:cNvPr>
          <p:cNvSpPr/>
          <p:nvPr/>
        </p:nvSpPr>
        <p:spPr>
          <a:xfrm>
            <a:off x="3652930" y="2486606"/>
            <a:ext cx="1143001" cy="43387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About us</a:t>
            </a:r>
            <a:endParaRPr lang="en-IN" sz="1400" dirty="0"/>
          </a:p>
        </p:txBody>
      </p:sp>
      <p:sp>
        <p:nvSpPr>
          <p:cNvPr id="16" name="Rectangle 15">
            <a:extLst>
              <a:ext uri="{FF2B5EF4-FFF2-40B4-BE49-F238E27FC236}">
                <a16:creationId xmlns:a16="http://schemas.microsoft.com/office/drawing/2014/main" id="{E6281E7D-00F6-13A9-093D-281FBD2051F3}"/>
              </a:ext>
            </a:extLst>
          </p:cNvPr>
          <p:cNvSpPr/>
          <p:nvPr/>
        </p:nvSpPr>
        <p:spPr>
          <a:xfrm>
            <a:off x="3652930" y="4441372"/>
            <a:ext cx="1284515" cy="519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Contact us</a:t>
            </a:r>
            <a:endParaRPr lang="en-IN" sz="1400" dirty="0"/>
          </a:p>
        </p:txBody>
      </p:sp>
      <p:sp>
        <p:nvSpPr>
          <p:cNvPr id="17" name="Rectangle 16">
            <a:extLst>
              <a:ext uri="{FF2B5EF4-FFF2-40B4-BE49-F238E27FC236}">
                <a16:creationId xmlns:a16="http://schemas.microsoft.com/office/drawing/2014/main" id="{F15F8F29-CF38-E435-DD2F-6121D799A961}"/>
              </a:ext>
            </a:extLst>
          </p:cNvPr>
          <p:cNvSpPr/>
          <p:nvPr/>
        </p:nvSpPr>
        <p:spPr>
          <a:xfrm>
            <a:off x="7638643" y="381388"/>
            <a:ext cx="1729274" cy="446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Symptoms</a:t>
            </a:r>
          </a:p>
        </p:txBody>
      </p:sp>
      <p:sp>
        <p:nvSpPr>
          <p:cNvPr id="18" name="Rectangle 17">
            <a:extLst>
              <a:ext uri="{FF2B5EF4-FFF2-40B4-BE49-F238E27FC236}">
                <a16:creationId xmlns:a16="http://schemas.microsoft.com/office/drawing/2014/main" id="{399B5FE2-813D-4731-E6FA-7D9CDC0D3862}"/>
              </a:ext>
            </a:extLst>
          </p:cNvPr>
          <p:cNvSpPr/>
          <p:nvPr/>
        </p:nvSpPr>
        <p:spPr>
          <a:xfrm>
            <a:off x="7682194" y="1533137"/>
            <a:ext cx="1698172"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Brain MRI</a:t>
            </a:r>
            <a:endParaRPr lang="en-IN" sz="1400" dirty="0"/>
          </a:p>
        </p:txBody>
      </p:sp>
      <p:sp>
        <p:nvSpPr>
          <p:cNvPr id="26" name="Rectangle 25">
            <a:extLst>
              <a:ext uri="{FF2B5EF4-FFF2-40B4-BE49-F238E27FC236}">
                <a16:creationId xmlns:a16="http://schemas.microsoft.com/office/drawing/2014/main" id="{190659EC-4001-9568-87B7-CE589BC30C50}"/>
              </a:ext>
            </a:extLst>
          </p:cNvPr>
          <p:cNvSpPr/>
          <p:nvPr/>
        </p:nvSpPr>
        <p:spPr>
          <a:xfrm>
            <a:off x="7691526" y="6111551"/>
            <a:ext cx="1679509"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p>
          <a:p>
            <a:pPr algn="ctr"/>
            <a:r>
              <a:rPr lang="en-IN" sz="1400" dirty="0"/>
              <a:t>Symptoms</a:t>
            </a:r>
          </a:p>
          <a:p>
            <a:pPr algn="ctr"/>
            <a:endParaRPr lang="en-IN" sz="1400" dirty="0"/>
          </a:p>
        </p:txBody>
      </p:sp>
      <p:sp>
        <p:nvSpPr>
          <p:cNvPr id="27" name="Rectangle 26">
            <a:extLst>
              <a:ext uri="{FF2B5EF4-FFF2-40B4-BE49-F238E27FC236}">
                <a16:creationId xmlns:a16="http://schemas.microsoft.com/office/drawing/2014/main" id="{1AF59D18-0AA2-A6AE-768E-9242E42C9A94}"/>
              </a:ext>
            </a:extLst>
          </p:cNvPr>
          <p:cNvSpPr/>
          <p:nvPr/>
        </p:nvSpPr>
        <p:spPr>
          <a:xfrm>
            <a:off x="7713298" y="3907767"/>
            <a:ext cx="1667070"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Symptoms</a:t>
            </a:r>
          </a:p>
        </p:txBody>
      </p:sp>
      <p:sp>
        <p:nvSpPr>
          <p:cNvPr id="28" name="Rectangle 27">
            <a:extLst>
              <a:ext uri="{FF2B5EF4-FFF2-40B4-BE49-F238E27FC236}">
                <a16:creationId xmlns:a16="http://schemas.microsoft.com/office/drawing/2014/main" id="{A0242973-45BE-E293-5F40-752A6AC252F6}"/>
              </a:ext>
            </a:extLst>
          </p:cNvPr>
          <p:cNvSpPr/>
          <p:nvPr/>
        </p:nvSpPr>
        <p:spPr>
          <a:xfrm>
            <a:off x="7682194" y="5005285"/>
            <a:ext cx="1698172"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Brain MRI</a:t>
            </a:r>
            <a:endParaRPr lang="en-IN" sz="1400" dirty="0"/>
          </a:p>
        </p:txBody>
      </p:sp>
      <p:sp>
        <p:nvSpPr>
          <p:cNvPr id="29" name="Rectangle 28">
            <a:extLst>
              <a:ext uri="{FF2B5EF4-FFF2-40B4-BE49-F238E27FC236}">
                <a16:creationId xmlns:a16="http://schemas.microsoft.com/office/drawing/2014/main" id="{02550C43-8904-4C47-114E-72DBA7089941}"/>
              </a:ext>
            </a:extLst>
          </p:cNvPr>
          <p:cNvSpPr/>
          <p:nvPr/>
        </p:nvSpPr>
        <p:spPr>
          <a:xfrm>
            <a:off x="7713298" y="2720452"/>
            <a:ext cx="1698172"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Chest X-RAY</a:t>
            </a:r>
            <a:endParaRPr lang="en-IN" sz="1400" dirty="0"/>
          </a:p>
        </p:txBody>
      </p:sp>
      <p:sp>
        <p:nvSpPr>
          <p:cNvPr id="32" name="Rectangle 31">
            <a:extLst>
              <a:ext uri="{FF2B5EF4-FFF2-40B4-BE49-F238E27FC236}">
                <a16:creationId xmlns:a16="http://schemas.microsoft.com/office/drawing/2014/main" id="{B77D60CE-BBD7-0456-44FD-3C58E55946FF}"/>
              </a:ext>
            </a:extLst>
          </p:cNvPr>
          <p:cNvSpPr/>
          <p:nvPr/>
        </p:nvSpPr>
        <p:spPr>
          <a:xfrm>
            <a:off x="9629192" y="251926"/>
            <a:ext cx="2472612" cy="6158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BP, Type chest pain, age ,no. major vessels</a:t>
            </a:r>
            <a:endParaRPr lang="en-IN" sz="1400" dirty="0"/>
          </a:p>
        </p:txBody>
      </p:sp>
      <p:sp>
        <p:nvSpPr>
          <p:cNvPr id="33" name="Rectangle 32">
            <a:extLst>
              <a:ext uri="{FF2B5EF4-FFF2-40B4-BE49-F238E27FC236}">
                <a16:creationId xmlns:a16="http://schemas.microsoft.com/office/drawing/2014/main" id="{AC370323-ACFC-35D1-2FE1-9AD152D6A70C}"/>
              </a:ext>
            </a:extLst>
          </p:cNvPr>
          <p:cNvSpPr/>
          <p:nvPr/>
        </p:nvSpPr>
        <p:spPr>
          <a:xfrm>
            <a:off x="9943318" y="1533137"/>
            <a:ext cx="1884784"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Image </a:t>
            </a:r>
            <a:endParaRPr lang="en-IN" sz="1400" dirty="0"/>
          </a:p>
        </p:txBody>
      </p:sp>
      <p:sp>
        <p:nvSpPr>
          <p:cNvPr id="34" name="Rectangle 33">
            <a:extLst>
              <a:ext uri="{FF2B5EF4-FFF2-40B4-BE49-F238E27FC236}">
                <a16:creationId xmlns:a16="http://schemas.microsoft.com/office/drawing/2014/main" id="{B7ED76D0-6E13-9ED5-BE23-B57FE9CC6568}"/>
              </a:ext>
            </a:extLst>
          </p:cNvPr>
          <p:cNvSpPr/>
          <p:nvPr/>
        </p:nvSpPr>
        <p:spPr>
          <a:xfrm>
            <a:off x="10005504" y="2723370"/>
            <a:ext cx="1884784"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Image</a:t>
            </a:r>
            <a:endParaRPr lang="en-IN" sz="1400" dirty="0"/>
          </a:p>
        </p:txBody>
      </p:sp>
      <p:sp>
        <p:nvSpPr>
          <p:cNvPr id="35" name="Rectangle 34">
            <a:extLst>
              <a:ext uri="{FF2B5EF4-FFF2-40B4-BE49-F238E27FC236}">
                <a16:creationId xmlns:a16="http://schemas.microsoft.com/office/drawing/2014/main" id="{3CCC9CE4-C048-9E8F-67A3-B1615CF992B7}"/>
              </a:ext>
            </a:extLst>
          </p:cNvPr>
          <p:cNvSpPr/>
          <p:nvPr/>
        </p:nvSpPr>
        <p:spPr>
          <a:xfrm>
            <a:off x="9974424" y="3922356"/>
            <a:ext cx="1982756" cy="5190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Bp ,glucose ,</a:t>
            </a:r>
            <a:r>
              <a:rPr lang="en-US" sz="1400" dirty="0" err="1"/>
              <a:t>Insulin,Bmi</a:t>
            </a:r>
            <a:r>
              <a:rPr lang="en-US" sz="1400" dirty="0"/>
              <a:t> etc.. </a:t>
            </a:r>
            <a:endParaRPr lang="en-IN" sz="1400" dirty="0"/>
          </a:p>
        </p:txBody>
      </p:sp>
      <p:sp>
        <p:nvSpPr>
          <p:cNvPr id="36" name="Rectangle 35">
            <a:extLst>
              <a:ext uri="{FF2B5EF4-FFF2-40B4-BE49-F238E27FC236}">
                <a16:creationId xmlns:a16="http://schemas.microsoft.com/office/drawing/2014/main" id="{90AF060A-9266-5668-4602-0A75944C7A59}"/>
              </a:ext>
            </a:extLst>
          </p:cNvPr>
          <p:cNvSpPr/>
          <p:nvPr/>
        </p:nvSpPr>
        <p:spPr>
          <a:xfrm>
            <a:off x="10005504" y="5038333"/>
            <a:ext cx="1884784" cy="4012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Image</a:t>
            </a:r>
            <a:endParaRPr lang="en-IN" sz="1400" dirty="0"/>
          </a:p>
        </p:txBody>
      </p:sp>
      <p:sp>
        <p:nvSpPr>
          <p:cNvPr id="37" name="Rectangle 36">
            <a:extLst>
              <a:ext uri="{FF2B5EF4-FFF2-40B4-BE49-F238E27FC236}">
                <a16:creationId xmlns:a16="http://schemas.microsoft.com/office/drawing/2014/main" id="{1BCB025C-1126-8EDA-00E8-F08AAB7C605A}"/>
              </a:ext>
            </a:extLst>
          </p:cNvPr>
          <p:cNvSpPr/>
          <p:nvPr/>
        </p:nvSpPr>
        <p:spPr>
          <a:xfrm>
            <a:off x="9741159" y="5994918"/>
            <a:ext cx="2327988" cy="517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a:t>Gender,concave</a:t>
            </a:r>
            <a:r>
              <a:rPr lang="en-US" sz="1400" dirty="0"/>
              <a:t> </a:t>
            </a:r>
            <a:r>
              <a:rPr lang="en-US" sz="1400" dirty="0" err="1"/>
              <a:t>point,permeter</a:t>
            </a:r>
            <a:r>
              <a:rPr lang="en-US" sz="1400" dirty="0"/>
              <a:t> mean</a:t>
            </a:r>
            <a:endParaRPr lang="en-IN" sz="1400" dirty="0"/>
          </a:p>
        </p:txBody>
      </p:sp>
      <p:cxnSp>
        <p:nvCxnSpPr>
          <p:cNvPr id="39" name="Straight Connector 38">
            <a:extLst>
              <a:ext uri="{FF2B5EF4-FFF2-40B4-BE49-F238E27FC236}">
                <a16:creationId xmlns:a16="http://schemas.microsoft.com/office/drawing/2014/main" id="{05AC358E-6AED-DF8A-A4FA-E8C3DE02F5F6}"/>
              </a:ext>
            </a:extLst>
          </p:cNvPr>
          <p:cNvCxnSpPr>
            <a:cxnSpLocks/>
            <a:stCxn id="2" idx="3"/>
            <a:endCxn id="3" idx="1"/>
          </p:cNvCxnSpPr>
          <p:nvPr/>
        </p:nvCxnSpPr>
        <p:spPr>
          <a:xfrm flipV="1">
            <a:off x="1374505" y="3645937"/>
            <a:ext cx="484615" cy="11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870470-5BDF-4B1D-BCCD-0CCE08EA391D}"/>
              </a:ext>
            </a:extLst>
          </p:cNvPr>
          <p:cNvCxnSpPr>
            <a:cxnSpLocks/>
          </p:cNvCxnSpPr>
          <p:nvPr/>
        </p:nvCxnSpPr>
        <p:spPr>
          <a:xfrm>
            <a:off x="3287103" y="2699653"/>
            <a:ext cx="31874" cy="2159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7547600-5076-1C98-2BE6-659B21C4C6D4}"/>
              </a:ext>
            </a:extLst>
          </p:cNvPr>
          <p:cNvCxnSpPr>
            <a:cxnSpLocks/>
            <a:endCxn id="4" idx="1"/>
          </p:cNvCxnSpPr>
          <p:nvPr/>
        </p:nvCxnSpPr>
        <p:spPr>
          <a:xfrm>
            <a:off x="3303040" y="3645937"/>
            <a:ext cx="3498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B1C797-87F5-D2A9-ED0B-A4B569183B58}"/>
              </a:ext>
            </a:extLst>
          </p:cNvPr>
          <p:cNvCxnSpPr>
            <a:cxnSpLocks/>
            <a:endCxn id="15" idx="1"/>
          </p:cNvCxnSpPr>
          <p:nvPr/>
        </p:nvCxnSpPr>
        <p:spPr>
          <a:xfrm>
            <a:off x="3287103" y="2703543"/>
            <a:ext cx="3658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02C450-1FA8-23BE-D2DA-06CDF76BB4CB}"/>
              </a:ext>
            </a:extLst>
          </p:cNvPr>
          <p:cNvCxnSpPr>
            <a:cxnSpLocks/>
          </p:cNvCxnSpPr>
          <p:nvPr/>
        </p:nvCxnSpPr>
        <p:spPr>
          <a:xfrm>
            <a:off x="3327920" y="4859111"/>
            <a:ext cx="325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BAF505-C31B-95CF-73E4-675A614343C7}"/>
              </a:ext>
            </a:extLst>
          </p:cNvPr>
          <p:cNvCxnSpPr>
            <a:cxnSpLocks/>
            <a:stCxn id="3" idx="3"/>
            <a:endCxn id="4" idx="1"/>
          </p:cNvCxnSpPr>
          <p:nvPr/>
        </p:nvCxnSpPr>
        <p:spPr>
          <a:xfrm>
            <a:off x="3081432" y="3645937"/>
            <a:ext cx="5714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723DCD-8FFA-9F85-52B3-A59AA9F99155}"/>
              </a:ext>
            </a:extLst>
          </p:cNvPr>
          <p:cNvCxnSpPr>
            <a:cxnSpLocks/>
          </p:cNvCxnSpPr>
          <p:nvPr/>
        </p:nvCxnSpPr>
        <p:spPr>
          <a:xfrm>
            <a:off x="5120941" y="604738"/>
            <a:ext cx="29557" cy="5833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A0FAE0-892C-6C43-E272-4DBE79A9F5C7}"/>
              </a:ext>
            </a:extLst>
          </p:cNvPr>
          <p:cNvCxnSpPr>
            <a:endCxn id="7" idx="1"/>
          </p:cNvCxnSpPr>
          <p:nvPr/>
        </p:nvCxnSpPr>
        <p:spPr>
          <a:xfrm>
            <a:off x="5135719" y="628262"/>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87874F3-2043-5D2B-29B0-0D012FBDDFC2}"/>
              </a:ext>
            </a:extLst>
          </p:cNvPr>
          <p:cNvCxnSpPr/>
          <p:nvPr/>
        </p:nvCxnSpPr>
        <p:spPr>
          <a:xfrm>
            <a:off x="7105655" y="1747736"/>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518665-9D6C-79FD-7C6C-73BF3ABD6ACA}"/>
              </a:ext>
            </a:extLst>
          </p:cNvPr>
          <p:cNvCxnSpPr/>
          <p:nvPr/>
        </p:nvCxnSpPr>
        <p:spPr>
          <a:xfrm>
            <a:off x="5145071" y="1731995"/>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2D184B8-7B08-D04A-637C-88B0197D06B3}"/>
              </a:ext>
            </a:extLst>
          </p:cNvPr>
          <p:cNvCxnSpPr/>
          <p:nvPr/>
        </p:nvCxnSpPr>
        <p:spPr>
          <a:xfrm>
            <a:off x="5150498" y="2954307"/>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7282A55-F6D4-65BC-3A68-18C5EB42962F}"/>
              </a:ext>
            </a:extLst>
          </p:cNvPr>
          <p:cNvCxnSpPr/>
          <p:nvPr/>
        </p:nvCxnSpPr>
        <p:spPr>
          <a:xfrm>
            <a:off x="5120941" y="4082918"/>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8DC760-9B76-96FF-884A-69ECE6307FD5}"/>
              </a:ext>
            </a:extLst>
          </p:cNvPr>
          <p:cNvCxnSpPr/>
          <p:nvPr/>
        </p:nvCxnSpPr>
        <p:spPr>
          <a:xfrm>
            <a:off x="5135718" y="5186650"/>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242E7FB-678A-4534-CE7F-A7040E0C51EC}"/>
              </a:ext>
            </a:extLst>
          </p:cNvPr>
          <p:cNvCxnSpPr/>
          <p:nvPr/>
        </p:nvCxnSpPr>
        <p:spPr>
          <a:xfrm>
            <a:off x="5150498" y="6441231"/>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76644F8-77F8-5EE3-FCC8-225D16952A8B}"/>
              </a:ext>
            </a:extLst>
          </p:cNvPr>
          <p:cNvCxnSpPr/>
          <p:nvPr/>
        </p:nvCxnSpPr>
        <p:spPr>
          <a:xfrm>
            <a:off x="7116529" y="5202784"/>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F4CC3AE-B7F2-81E8-92E1-502283BB10B8}"/>
              </a:ext>
            </a:extLst>
          </p:cNvPr>
          <p:cNvCxnSpPr/>
          <p:nvPr/>
        </p:nvCxnSpPr>
        <p:spPr>
          <a:xfrm>
            <a:off x="7119242" y="4158247"/>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0C6AFE-1918-8ED9-4998-68E7CDEC1246}"/>
              </a:ext>
            </a:extLst>
          </p:cNvPr>
          <p:cNvCxnSpPr>
            <a:cxnSpLocks/>
            <a:stCxn id="7" idx="3"/>
          </p:cNvCxnSpPr>
          <p:nvPr/>
        </p:nvCxnSpPr>
        <p:spPr>
          <a:xfrm flipV="1">
            <a:off x="7119242" y="628067"/>
            <a:ext cx="519401" cy="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43AE5ED-BB9E-FC12-B970-40EF4C5C879F}"/>
              </a:ext>
            </a:extLst>
          </p:cNvPr>
          <p:cNvCxnSpPr/>
          <p:nvPr/>
        </p:nvCxnSpPr>
        <p:spPr>
          <a:xfrm>
            <a:off x="7136757" y="2941865"/>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C412E59-3B04-9A8F-181B-9E9DB95A09D5}"/>
              </a:ext>
            </a:extLst>
          </p:cNvPr>
          <p:cNvCxnSpPr/>
          <p:nvPr/>
        </p:nvCxnSpPr>
        <p:spPr>
          <a:xfrm>
            <a:off x="7104463" y="6312159"/>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CC2BE64-8347-5B56-9D13-6734F9B915E7}"/>
              </a:ext>
            </a:extLst>
          </p:cNvPr>
          <p:cNvCxnSpPr/>
          <p:nvPr/>
        </p:nvCxnSpPr>
        <p:spPr>
          <a:xfrm>
            <a:off x="9390872" y="1709447"/>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26AAF9-F2C1-D4A5-DED4-B9EEAC47FCBE}"/>
              </a:ext>
            </a:extLst>
          </p:cNvPr>
          <p:cNvCxnSpPr>
            <a:cxnSpLocks/>
          </p:cNvCxnSpPr>
          <p:nvPr/>
        </p:nvCxnSpPr>
        <p:spPr>
          <a:xfrm>
            <a:off x="9351605" y="680347"/>
            <a:ext cx="323455" cy="18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2114310-E055-DDBE-0649-C53268ECE339}"/>
              </a:ext>
            </a:extLst>
          </p:cNvPr>
          <p:cNvCxnSpPr>
            <a:cxnSpLocks/>
          </p:cNvCxnSpPr>
          <p:nvPr/>
        </p:nvCxnSpPr>
        <p:spPr>
          <a:xfrm>
            <a:off x="9367917" y="6354147"/>
            <a:ext cx="3732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973C50-1200-353B-6730-0EFB42BBE666}"/>
              </a:ext>
            </a:extLst>
          </p:cNvPr>
          <p:cNvCxnSpPr/>
          <p:nvPr/>
        </p:nvCxnSpPr>
        <p:spPr>
          <a:xfrm>
            <a:off x="9390871" y="4107794"/>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855032A-6E2A-0625-2B74-7961E1E228A0}"/>
              </a:ext>
            </a:extLst>
          </p:cNvPr>
          <p:cNvCxnSpPr/>
          <p:nvPr/>
        </p:nvCxnSpPr>
        <p:spPr>
          <a:xfrm>
            <a:off x="9408745" y="5291803"/>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2156B61-803E-D236-94D7-DFBDE9755BC5}"/>
              </a:ext>
            </a:extLst>
          </p:cNvPr>
          <p:cNvCxnSpPr/>
          <p:nvPr/>
        </p:nvCxnSpPr>
        <p:spPr>
          <a:xfrm>
            <a:off x="9422742" y="2920479"/>
            <a:ext cx="56837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9DAE4A-1042-1967-84DF-DE88F70BA08F}"/>
              </a:ext>
            </a:extLst>
          </p:cNvPr>
          <p:cNvCxnSpPr>
            <a:cxnSpLocks/>
          </p:cNvCxnSpPr>
          <p:nvPr/>
        </p:nvCxnSpPr>
        <p:spPr>
          <a:xfrm>
            <a:off x="4874069" y="3664594"/>
            <a:ext cx="271002"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74F18E6-2BB1-AF20-3765-B363242F7E16}"/>
              </a:ext>
            </a:extLst>
          </p:cNvPr>
          <p:cNvSpPr/>
          <p:nvPr/>
        </p:nvSpPr>
        <p:spPr>
          <a:xfrm>
            <a:off x="189879" y="2200397"/>
            <a:ext cx="934633"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Name</a:t>
            </a:r>
            <a:endParaRPr lang="en-IN" sz="1400" dirty="0"/>
          </a:p>
        </p:txBody>
      </p:sp>
      <p:sp>
        <p:nvSpPr>
          <p:cNvPr id="90" name="Rectangle 89">
            <a:extLst>
              <a:ext uri="{FF2B5EF4-FFF2-40B4-BE49-F238E27FC236}">
                <a16:creationId xmlns:a16="http://schemas.microsoft.com/office/drawing/2014/main" id="{1497E802-B922-2737-96E8-908D3217C2F5}"/>
              </a:ext>
            </a:extLst>
          </p:cNvPr>
          <p:cNvSpPr/>
          <p:nvPr/>
        </p:nvSpPr>
        <p:spPr>
          <a:xfrm>
            <a:off x="1612268" y="4455856"/>
            <a:ext cx="934633"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Contact</a:t>
            </a:r>
            <a:endParaRPr lang="en-IN" sz="1400" dirty="0"/>
          </a:p>
        </p:txBody>
      </p:sp>
      <p:sp>
        <p:nvSpPr>
          <p:cNvPr id="91" name="Rectangle 90">
            <a:extLst>
              <a:ext uri="{FF2B5EF4-FFF2-40B4-BE49-F238E27FC236}">
                <a16:creationId xmlns:a16="http://schemas.microsoft.com/office/drawing/2014/main" id="{4BD8EEC7-7899-C48C-55B6-D5DBF63D0F61}"/>
              </a:ext>
            </a:extLst>
          </p:cNvPr>
          <p:cNvSpPr/>
          <p:nvPr/>
        </p:nvSpPr>
        <p:spPr>
          <a:xfrm>
            <a:off x="1291489" y="2495837"/>
            <a:ext cx="934633"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age</a:t>
            </a:r>
            <a:endParaRPr lang="en-IN" sz="1400" dirty="0"/>
          </a:p>
        </p:txBody>
      </p:sp>
      <p:sp>
        <p:nvSpPr>
          <p:cNvPr id="92" name="Rectangle 91">
            <a:extLst>
              <a:ext uri="{FF2B5EF4-FFF2-40B4-BE49-F238E27FC236}">
                <a16:creationId xmlns:a16="http://schemas.microsoft.com/office/drawing/2014/main" id="{73CB9B63-EBFC-EDC8-EDBA-B88E11B0123F}"/>
              </a:ext>
            </a:extLst>
          </p:cNvPr>
          <p:cNvSpPr/>
          <p:nvPr/>
        </p:nvSpPr>
        <p:spPr>
          <a:xfrm>
            <a:off x="252766" y="4743720"/>
            <a:ext cx="934633" cy="31724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t>Gender</a:t>
            </a:r>
            <a:endParaRPr lang="en-IN" sz="1400" dirty="0"/>
          </a:p>
        </p:txBody>
      </p:sp>
      <p:cxnSp>
        <p:nvCxnSpPr>
          <p:cNvPr id="94" name="Straight Connector 93">
            <a:extLst>
              <a:ext uri="{FF2B5EF4-FFF2-40B4-BE49-F238E27FC236}">
                <a16:creationId xmlns:a16="http://schemas.microsoft.com/office/drawing/2014/main" id="{C59421AD-E903-7C11-6219-4E568A7937F1}"/>
              </a:ext>
            </a:extLst>
          </p:cNvPr>
          <p:cNvCxnSpPr>
            <a:cxnSpLocks/>
            <a:stCxn id="89" idx="2"/>
            <a:endCxn id="2" idx="0"/>
          </p:cNvCxnSpPr>
          <p:nvPr/>
        </p:nvCxnSpPr>
        <p:spPr>
          <a:xfrm>
            <a:off x="657196" y="2517638"/>
            <a:ext cx="189348" cy="934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88501E9-6FB8-3DD1-1F02-95C61DBB9D85}"/>
              </a:ext>
            </a:extLst>
          </p:cNvPr>
          <p:cNvCxnSpPr>
            <a:cxnSpLocks/>
            <a:stCxn id="91" idx="2"/>
          </p:cNvCxnSpPr>
          <p:nvPr/>
        </p:nvCxnSpPr>
        <p:spPr>
          <a:xfrm flipH="1">
            <a:off x="1052215" y="2813078"/>
            <a:ext cx="706591" cy="63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86CF6B2-68F9-4236-CF62-BD1734934350}"/>
              </a:ext>
            </a:extLst>
          </p:cNvPr>
          <p:cNvCxnSpPr>
            <a:cxnSpLocks/>
            <a:stCxn id="2" idx="2"/>
          </p:cNvCxnSpPr>
          <p:nvPr/>
        </p:nvCxnSpPr>
        <p:spPr>
          <a:xfrm>
            <a:off x="846544" y="3862874"/>
            <a:ext cx="890904" cy="592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FC5FA65-E85A-F795-5073-EA29B1A7443C}"/>
              </a:ext>
            </a:extLst>
          </p:cNvPr>
          <p:cNvCxnSpPr>
            <a:cxnSpLocks/>
          </p:cNvCxnSpPr>
          <p:nvPr/>
        </p:nvCxnSpPr>
        <p:spPr>
          <a:xfrm>
            <a:off x="361066" y="3857478"/>
            <a:ext cx="36040" cy="85419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8CB20F-C921-9E5A-4CD6-302E5487BE56}"/>
              </a:ext>
            </a:extLst>
          </p:cNvPr>
          <p:cNvSpPr txBox="1"/>
          <p:nvPr/>
        </p:nvSpPr>
        <p:spPr>
          <a:xfrm>
            <a:off x="442424" y="611549"/>
            <a:ext cx="390097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Architecture Diagram: </a:t>
            </a:r>
          </a:p>
        </p:txBody>
      </p:sp>
    </p:spTree>
    <p:extLst>
      <p:ext uri="{BB962C8B-B14F-4D97-AF65-F5344CB8AC3E}">
        <p14:creationId xmlns:p14="http://schemas.microsoft.com/office/powerpoint/2010/main" val="414243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DD5B43-1D1E-1B3A-520B-4817EAC677BC}"/>
              </a:ext>
            </a:extLst>
          </p:cNvPr>
          <p:cNvSpPr txBox="1"/>
          <p:nvPr/>
        </p:nvSpPr>
        <p:spPr>
          <a:xfrm>
            <a:off x="685800" y="1676400"/>
            <a:ext cx="6100916" cy="3832331"/>
          </a:xfrm>
          <a:prstGeom prst="rect">
            <a:avLst/>
          </a:prstGeom>
          <a:noFill/>
        </p:spPr>
        <p:txBody>
          <a:bodyPr wrap="square">
            <a:spAutoFit/>
          </a:bodyPr>
          <a:lstStyle/>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Introduction</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Abstract</a:t>
            </a:r>
          </a:p>
          <a:p>
            <a:pPr marL="742950" lvl="1" indent="-28575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Literature Review </a:t>
            </a:r>
            <a:endParaRPr lang="en-US" sz="1600" dirty="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Problem Statement</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Existing System</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Proposal System</a:t>
            </a:r>
          </a:p>
          <a:p>
            <a:pPr marL="742950" lvl="1" indent="-285750">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Architecture </a:t>
            </a:r>
            <a:endParaRPr lang="en-US" sz="2000"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Screen shots</a:t>
            </a:r>
          </a:p>
          <a:p>
            <a:pPr marL="742950" lvl="1" indent="-285750">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Conclusion</a:t>
            </a:r>
          </a:p>
          <a:p>
            <a:pPr lvl="1">
              <a:lnSpc>
                <a:spcPct val="150000"/>
              </a:lnSpc>
            </a:pPr>
            <a:endParaRPr lang="en-US"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FD0F2E0-C180-D6D5-726F-69E01A0A1432}"/>
              </a:ext>
            </a:extLst>
          </p:cNvPr>
          <p:cNvSpPr txBox="1"/>
          <p:nvPr/>
        </p:nvSpPr>
        <p:spPr>
          <a:xfrm>
            <a:off x="1066800" y="1143000"/>
            <a:ext cx="6100916" cy="400110"/>
          </a:xfrm>
          <a:prstGeom prst="rect">
            <a:avLst/>
          </a:prstGeom>
          <a:noFill/>
        </p:spPr>
        <p:txBody>
          <a:bodyPr wrap="square">
            <a:spAutoFit/>
          </a:bodyPr>
          <a:lstStyle/>
          <a:p>
            <a:r>
              <a:rPr lang="en-US" sz="2000" b="1" u="sng" dirty="0">
                <a:latin typeface="Arial" panose="020B0604020202020204" pitchFamily="34" charset="0"/>
                <a:cs typeface="Arial" panose="020B0604020202020204" pitchFamily="34" charset="0"/>
              </a:rPr>
              <a:t>Agenda:</a:t>
            </a:r>
            <a:endParaRPr lang="en-IN" sz="2000"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77833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CA8D-6AD5-ECE1-2CD9-87B21E122A03}"/>
              </a:ext>
            </a:extLst>
          </p:cNvPr>
          <p:cNvSpPr>
            <a:spLocks noGrp="1"/>
          </p:cNvSpPr>
          <p:nvPr>
            <p:ph type="title"/>
          </p:nvPr>
        </p:nvSpPr>
        <p:spPr>
          <a:xfrm>
            <a:off x="914400" y="786384"/>
            <a:ext cx="9720072" cy="1499616"/>
          </a:xfrm>
        </p:spPr>
        <p:txBody>
          <a:bodyPr>
            <a:normAutofit/>
          </a:bodyPr>
          <a:lstStyle/>
          <a:p>
            <a:r>
              <a:rPr lang="en-GB" sz="2400" b="1" dirty="0">
                <a:latin typeface="Arial" panose="020B0604020202020204" pitchFamily="34" charset="0"/>
                <a:ea typeface="Meiryo"/>
                <a:cs typeface="Arial" panose="020B0604020202020204" pitchFamily="34" charset="0"/>
              </a:rPr>
              <a:t>Technologies used:</a:t>
            </a:r>
            <a:endParaRPr lang="en-IN" sz="24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F7678FD-A0F6-ADB1-4F36-3CF16FAED473}"/>
              </a:ext>
            </a:extLst>
          </p:cNvPr>
          <p:cNvSpPr>
            <a:spLocks noGrp="1"/>
          </p:cNvSpPr>
          <p:nvPr>
            <p:ph idx="1"/>
          </p:nvPr>
        </p:nvSpPr>
        <p:spPr>
          <a:xfrm>
            <a:off x="1066800" y="2048256"/>
            <a:ext cx="9720073" cy="4023360"/>
          </a:xfrm>
        </p:spPr>
        <p:txBody>
          <a:bodyPr>
            <a:normAutofit/>
          </a:bodyPr>
          <a:lstStyle/>
          <a:p>
            <a:r>
              <a:rPr lang="en-IN" sz="2000" b="1" dirty="0">
                <a:latin typeface="Arial" panose="020B0604020202020204" pitchFamily="34" charset="0"/>
                <a:cs typeface="Arial" panose="020B0604020202020204" pitchFamily="34" charset="0"/>
              </a:rPr>
              <a:t>Software: </a:t>
            </a:r>
          </a:p>
          <a:p>
            <a:r>
              <a:rPr lang="en-IN" sz="1600" dirty="0">
                <a:latin typeface="Arial" panose="020B0604020202020204" pitchFamily="34" charset="0"/>
                <a:cs typeface="Arial" panose="020B0604020202020204" pitchFamily="34" charset="0"/>
              </a:rPr>
              <a:t>Python: Core</a:t>
            </a:r>
          </a:p>
          <a:p>
            <a:r>
              <a:rPr lang="en-IN" sz="1600" dirty="0">
                <a:latin typeface="Arial" panose="020B0604020202020204" pitchFamily="34" charset="0"/>
                <a:cs typeface="Arial" panose="020B0604020202020204" pitchFamily="34" charset="0"/>
              </a:rPr>
              <a:t>Anaconda: Environment </a:t>
            </a:r>
          </a:p>
          <a:p>
            <a:r>
              <a:rPr lang="en-IN" sz="1600" dirty="0">
                <a:latin typeface="Arial" panose="020B0604020202020204" pitchFamily="34" charset="0"/>
                <a:cs typeface="Arial" panose="020B0604020202020204" pitchFamily="34" charset="0"/>
              </a:rPr>
              <a:t>TensorFlow: Accelerated </a:t>
            </a:r>
          </a:p>
          <a:p>
            <a:r>
              <a:rPr lang="en-IN" sz="1600" dirty="0">
                <a:latin typeface="Arial" panose="020B0604020202020204" pitchFamily="34" charset="0"/>
                <a:cs typeface="Arial" panose="020B0604020202020204" pitchFamily="34" charset="0"/>
              </a:rPr>
              <a:t>Flask: Web </a:t>
            </a:r>
          </a:p>
          <a:p>
            <a:r>
              <a:rPr lang="en-IN" sz="1600" dirty="0">
                <a:latin typeface="Arial" panose="020B0604020202020204" pitchFamily="34" charset="0"/>
                <a:cs typeface="Arial" panose="020B0604020202020204" pitchFamily="34" charset="0"/>
              </a:rPr>
              <a:t>OpenCV: Images</a:t>
            </a:r>
          </a:p>
          <a:p>
            <a:r>
              <a:rPr lang="en-IN" sz="2000" b="1" dirty="0">
                <a:latin typeface="Arial" panose="020B0604020202020204" pitchFamily="34" charset="0"/>
                <a:cs typeface="Arial" panose="020B0604020202020204" pitchFamily="34" charset="0"/>
              </a:rPr>
              <a:t>Hardware:</a:t>
            </a:r>
          </a:p>
          <a:p>
            <a:r>
              <a:rPr lang="en-IN" sz="1800" dirty="0">
                <a:latin typeface="Arial" panose="020B0604020202020204" pitchFamily="34" charset="0"/>
                <a:cs typeface="Arial" panose="020B0604020202020204" pitchFamily="34" charset="0"/>
              </a:rPr>
              <a:t>laptop</a:t>
            </a:r>
          </a:p>
        </p:txBody>
      </p:sp>
    </p:spTree>
    <p:extLst>
      <p:ext uri="{BB962C8B-B14F-4D97-AF65-F5344CB8AC3E}">
        <p14:creationId xmlns:p14="http://schemas.microsoft.com/office/powerpoint/2010/main" val="2709554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EB3F63-7109-4AA1-7B0E-7F135B6CECDA}"/>
              </a:ext>
            </a:extLst>
          </p:cNvPr>
          <p:cNvSpPr txBox="1"/>
          <p:nvPr/>
        </p:nvSpPr>
        <p:spPr>
          <a:xfrm>
            <a:off x="685800" y="1371600"/>
            <a:ext cx="7848600" cy="4724883"/>
          </a:xfrm>
          <a:prstGeom prst="rect">
            <a:avLst/>
          </a:prstGeom>
          <a:noFill/>
        </p:spPr>
        <p:txBody>
          <a:bodyPr wrap="square">
            <a:spAutoFit/>
          </a:bodyPr>
          <a:lstStyle/>
          <a:p>
            <a:pPr>
              <a:buFont typeface="+mj-lt"/>
              <a:buAutoNum type="arabicPeriod"/>
            </a:pPr>
            <a:r>
              <a:rPr lang="en-IN" sz="1600" dirty="0">
                <a:latin typeface="Arial" panose="020B0604020202020204" pitchFamily="34" charset="0"/>
                <a:cs typeface="Arial" panose="020B0604020202020204" pitchFamily="34" charset="0"/>
              </a:rPr>
              <a:t>Problem Definition: Identification</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Data Collection: Gathering</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Data Preprocessing: Cleaning</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Feature Engineering: Extraction</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Data Splitting: Segmentation</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Model Selection: Choosing</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Model Building: Training</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Model Evaluation: Assessment</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Model Optimization: Refinement</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Final Model Selection: Selection</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Testing and Deployment: Deployment</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Monitoring and Maintenance: Maintenance</a:t>
            </a:r>
          </a:p>
          <a:p>
            <a:pPr>
              <a:lnSpc>
                <a:spcPct val="150000"/>
              </a:lnSpc>
              <a:buFont typeface="+mj-lt"/>
              <a:buAutoNum type="arabicPeriod"/>
            </a:pPr>
            <a:r>
              <a:rPr lang="en-IN" sz="1600" dirty="0">
                <a:latin typeface="Arial" panose="020B0604020202020204" pitchFamily="34" charset="0"/>
                <a:cs typeface="Arial" panose="020B0604020202020204" pitchFamily="34" charset="0"/>
              </a:rPr>
              <a:t>Documentation and Reporting: Reporting</a:t>
            </a:r>
          </a:p>
        </p:txBody>
      </p:sp>
      <p:sp>
        <p:nvSpPr>
          <p:cNvPr id="7" name="TextBox 6">
            <a:extLst>
              <a:ext uri="{FF2B5EF4-FFF2-40B4-BE49-F238E27FC236}">
                <a16:creationId xmlns:a16="http://schemas.microsoft.com/office/drawing/2014/main" id="{F7718665-733E-ADD1-1FAB-B90751E2EE64}"/>
              </a:ext>
            </a:extLst>
          </p:cNvPr>
          <p:cNvSpPr txBox="1"/>
          <p:nvPr/>
        </p:nvSpPr>
        <p:spPr>
          <a:xfrm>
            <a:off x="533400" y="762000"/>
            <a:ext cx="6096000" cy="461665"/>
          </a:xfrm>
          <a:prstGeom prst="rect">
            <a:avLst/>
          </a:prstGeom>
          <a:noFill/>
        </p:spPr>
        <p:txBody>
          <a:bodyPr wrap="square">
            <a:spAutoFit/>
          </a:bodyPr>
          <a:lstStyle/>
          <a:p>
            <a:r>
              <a:rPr lang="en-IN" sz="2400" b="1" dirty="0">
                <a:latin typeface="Arial" panose="020B0604020202020204" pitchFamily="34" charset="0"/>
                <a:cs typeface="Arial" panose="020B0604020202020204" pitchFamily="34" charset="0"/>
              </a:rPr>
              <a:t>Methodology:</a:t>
            </a:r>
          </a:p>
        </p:txBody>
      </p:sp>
    </p:spTree>
    <p:extLst>
      <p:ext uri="{BB962C8B-B14F-4D97-AF65-F5344CB8AC3E}">
        <p14:creationId xmlns:p14="http://schemas.microsoft.com/office/powerpoint/2010/main" val="230896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9602ED-28CF-4C48-E645-1799A65BA635}"/>
              </a:ext>
            </a:extLst>
          </p:cNvPr>
          <p:cNvSpPr txBox="1"/>
          <p:nvPr/>
        </p:nvSpPr>
        <p:spPr>
          <a:xfrm>
            <a:off x="838200" y="578082"/>
            <a:ext cx="3433952" cy="461665"/>
          </a:xfrm>
          <a:prstGeom prst="rect">
            <a:avLst/>
          </a:prstGeom>
          <a:noFill/>
        </p:spPr>
        <p:txBody>
          <a:bodyPr wrap="square" rtlCol="0">
            <a:spAutoFit/>
          </a:bodyPr>
          <a:lstStyle/>
          <a:p>
            <a:r>
              <a:rPr lang="en-US" sz="2400" dirty="0"/>
              <a:t>C</a:t>
            </a:r>
            <a:r>
              <a:rPr lang="en-IN" sz="2400" dirty="0"/>
              <a:t>NN:</a:t>
            </a:r>
          </a:p>
        </p:txBody>
      </p:sp>
      <p:pic>
        <p:nvPicPr>
          <p:cNvPr id="1026" name="Picture 2">
            <a:extLst>
              <a:ext uri="{FF2B5EF4-FFF2-40B4-BE49-F238E27FC236}">
                <a16:creationId xmlns:a16="http://schemas.microsoft.com/office/drawing/2014/main" id="{69DC0B6B-3C15-E8AD-972C-0BCA7A427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200150"/>
            <a:ext cx="8334375"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741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CEA017-4084-1614-4824-7195F90BEAD5}"/>
              </a:ext>
            </a:extLst>
          </p:cNvPr>
          <p:cNvPicPr>
            <a:picLocks noChangeAspect="1"/>
          </p:cNvPicPr>
          <p:nvPr/>
        </p:nvPicPr>
        <p:blipFill>
          <a:blip r:embed="rId2"/>
          <a:stretch>
            <a:fillRect/>
          </a:stretch>
        </p:blipFill>
        <p:spPr>
          <a:xfrm>
            <a:off x="1600200" y="1348148"/>
            <a:ext cx="8991600" cy="4710868"/>
          </a:xfrm>
          <a:prstGeom prst="rect">
            <a:avLst/>
          </a:prstGeom>
        </p:spPr>
      </p:pic>
      <p:sp>
        <p:nvSpPr>
          <p:cNvPr id="5" name="TextBox 4">
            <a:extLst>
              <a:ext uri="{FF2B5EF4-FFF2-40B4-BE49-F238E27FC236}">
                <a16:creationId xmlns:a16="http://schemas.microsoft.com/office/drawing/2014/main" id="{2E4AECA8-7DF8-AA69-2AFF-2F00EEC2840F}"/>
              </a:ext>
            </a:extLst>
          </p:cNvPr>
          <p:cNvSpPr txBox="1"/>
          <p:nvPr/>
        </p:nvSpPr>
        <p:spPr>
          <a:xfrm>
            <a:off x="5332071" y="316099"/>
            <a:ext cx="2438400" cy="461665"/>
          </a:xfrm>
          <a:prstGeom prst="rect">
            <a:avLst/>
          </a:prstGeom>
          <a:noFill/>
        </p:spPr>
        <p:txBody>
          <a:bodyPr wrap="square" rtlCol="0">
            <a:spAutoFit/>
          </a:bodyPr>
          <a:lstStyle/>
          <a:p>
            <a:r>
              <a:rPr lang="en-US" sz="2400" b="1" dirty="0"/>
              <a:t>SCREEN SHOTS:</a:t>
            </a:r>
            <a:endParaRPr lang="en-IN" sz="2400" b="1" dirty="0"/>
          </a:p>
        </p:txBody>
      </p:sp>
      <p:sp>
        <p:nvSpPr>
          <p:cNvPr id="6" name="TextBox 5">
            <a:extLst>
              <a:ext uri="{FF2B5EF4-FFF2-40B4-BE49-F238E27FC236}">
                <a16:creationId xmlns:a16="http://schemas.microsoft.com/office/drawing/2014/main" id="{B253ABF7-8316-B3E9-AE87-20179AD648DE}"/>
              </a:ext>
            </a:extLst>
          </p:cNvPr>
          <p:cNvSpPr txBox="1"/>
          <p:nvPr/>
        </p:nvSpPr>
        <p:spPr>
          <a:xfrm>
            <a:off x="1371600" y="777764"/>
            <a:ext cx="1981200" cy="369332"/>
          </a:xfrm>
          <a:prstGeom prst="rect">
            <a:avLst/>
          </a:prstGeom>
          <a:noFill/>
        </p:spPr>
        <p:txBody>
          <a:bodyPr wrap="square" rtlCol="0">
            <a:spAutoFit/>
          </a:bodyPr>
          <a:lstStyle/>
          <a:p>
            <a:r>
              <a:rPr lang="en-US" dirty="0"/>
              <a:t>Home Page:</a:t>
            </a:r>
            <a:endParaRPr lang="en-IN" dirty="0"/>
          </a:p>
        </p:txBody>
      </p:sp>
      <p:pic>
        <p:nvPicPr>
          <p:cNvPr id="8" name="Picture 7">
            <a:extLst>
              <a:ext uri="{FF2B5EF4-FFF2-40B4-BE49-F238E27FC236}">
                <a16:creationId xmlns:a16="http://schemas.microsoft.com/office/drawing/2014/main" id="{A76CA1E8-19CF-1620-B8B6-34C98DEE81D8}"/>
              </a:ext>
            </a:extLst>
          </p:cNvPr>
          <p:cNvPicPr>
            <a:picLocks noChangeAspect="1"/>
          </p:cNvPicPr>
          <p:nvPr/>
        </p:nvPicPr>
        <p:blipFill>
          <a:blip r:embed="rId3"/>
          <a:stretch>
            <a:fillRect/>
          </a:stretch>
        </p:blipFill>
        <p:spPr>
          <a:xfrm>
            <a:off x="1600200" y="1330786"/>
            <a:ext cx="10363200" cy="4888915"/>
          </a:xfrm>
          <a:prstGeom prst="rect">
            <a:avLst/>
          </a:prstGeom>
        </p:spPr>
      </p:pic>
    </p:spTree>
    <p:extLst>
      <p:ext uri="{BB962C8B-B14F-4D97-AF65-F5344CB8AC3E}">
        <p14:creationId xmlns:p14="http://schemas.microsoft.com/office/powerpoint/2010/main" val="81264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8FF4F-1DFA-5D66-39C4-F3A52DF79958}"/>
              </a:ext>
            </a:extLst>
          </p:cNvPr>
          <p:cNvPicPr>
            <a:picLocks noChangeAspect="1"/>
          </p:cNvPicPr>
          <p:nvPr/>
        </p:nvPicPr>
        <p:blipFill>
          <a:blip r:embed="rId2"/>
          <a:stretch>
            <a:fillRect/>
          </a:stretch>
        </p:blipFill>
        <p:spPr>
          <a:xfrm>
            <a:off x="649574" y="1143000"/>
            <a:ext cx="10892852" cy="5191125"/>
          </a:xfrm>
          <a:prstGeom prst="rect">
            <a:avLst/>
          </a:prstGeom>
        </p:spPr>
      </p:pic>
      <p:sp>
        <p:nvSpPr>
          <p:cNvPr id="4" name="TextBox 3">
            <a:extLst>
              <a:ext uri="{FF2B5EF4-FFF2-40B4-BE49-F238E27FC236}">
                <a16:creationId xmlns:a16="http://schemas.microsoft.com/office/drawing/2014/main" id="{35ABA180-B722-276B-7D7B-693BC09665AE}"/>
              </a:ext>
            </a:extLst>
          </p:cNvPr>
          <p:cNvSpPr txBox="1"/>
          <p:nvPr/>
        </p:nvSpPr>
        <p:spPr>
          <a:xfrm>
            <a:off x="5410202" y="293042"/>
            <a:ext cx="3124200" cy="461665"/>
          </a:xfrm>
          <a:prstGeom prst="rect">
            <a:avLst/>
          </a:prstGeom>
          <a:noFill/>
        </p:spPr>
        <p:txBody>
          <a:bodyPr wrap="square" rtlCol="0">
            <a:spAutoFit/>
          </a:bodyPr>
          <a:lstStyle/>
          <a:p>
            <a:r>
              <a:rPr lang="en-US" sz="2400" b="1" dirty="0"/>
              <a:t>Diseases page:</a:t>
            </a:r>
            <a:endParaRPr lang="en-IN" sz="2400" b="1" dirty="0"/>
          </a:p>
        </p:txBody>
      </p:sp>
    </p:spTree>
    <p:extLst>
      <p:ext uri="{BB962C8B-B14F-4D97-AF65-F5344CB8AC3E}">
        <p14:creationId xmlns:p14="http://schemas.microsoft.com/office/powerpoint/2010/main" val="29697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AB9F49-659A-038C-9E60-EE2BBFAC7D36}"/>
              </a:ext>
            </a:extLst>
          </p:cNvPr>
          <p:cNvSpPr txBox="1"/>
          <p:nvPr/>
        </p:nvSpPr>
        <p:spPr>
          <a:xfrm>
            <a:off x="4953000" y="588255"/>
            <a:ext cx="2667000" cy="461665"/>
          </a:xfrm>
          <a:prstGeom prst="rect">
            <a:avLst/>
          </a:prstGeom>
          <a:noFill/>
        </p:spPr>
        <p:txBody>
          <a:bodyPr wrap="square" rtlCol="0">
            <a:spAutoFit/>
          </a:bodyPr>
          <a:lstStyle/>
          <a:p>
            <a:r>
              <a:rPr lang="en-US" sz="2400" b="1" dirty="0"/>
              <a:t>Contact Us Page:</a:t>
            </a:r>
            <a:endParaRPr lang="en-IN" sz="2400" b="1" dirty="0"/>
          </a:p>
        </p:txBody>
      </p:sp>
      <p:pic>
        <p:nvPicPr>
          <p:cNvPr id="6" name="Picture 5">
            <a:extLst>
              <a:ext uri="{FF2B5EF4-FFF2-40B4-BE49-F238E27FC236}">
                <a16:creationId xmlns:a16="http://schemas.microsoft.com/office/drawing/2014/main" id="{82B14925-8364-A98B-3114-CDEB51F603CF}"/>
              </a:ext>
            </a:extLst>
          </p:cNvPr>
          <p:cNvPicPr>
            <a:picLocks noChangeAspect="1"/>
          </p:cNvPicPr>
          <p:nvPr/>
        </p:nvPicPr>
        <p:blipFill>
          <a:blip r:embed="rId2"/>
          <a:stretch>
            <a:fillRect/>
          </a:stretch>
        </p:blipFill>
        <p:spPr>
          <a:xfrm>
            <a:off x="838200" y="1219200"/>
            <a:ext cx="10972800" cy="5187880"/>
          </a:xfrm>
          <a:prstGeom prst="rect">
            <a:avLst/>
          </a:prstGeom>
        </p:spPr>
      </p:pic>
    </p:spTree>
    <p:extLst>
      <p:ext uri="{BB962C8B-B14F-4D97-AF65-F5344CB8AC3E}">
        <p14:creationId xmlns:p14="http://schemas.microsoft.com/office/powerpoint/2010/main" val="299250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3A0DF-EE03-26FC-3897-F2038C798781}"/>
              </a:ext>
            </a:extLst>
          </p:cNvPr>
          <p:cNvSpPr txBox="1"/>
          <p:nvPr/>
        </p:nvSpPr>
        <p:spPr>
          <a:xfrm>
            <a:off x="990600" y="609600"/>
            <a:ext cx="6100916" cy="800219"/>
          </a:xfrm>
          <a:prstGeom prst="rect">
            <a:avLst/>
          </a:prstGeom>
          <a:noFill/>
        </p:spPr>
        <p:txBody>
          <a:bodyPr wrap="square">
            <a:spAutoFit/>
          </a:bodyPr>
          <a:lstStyle/>
          <a:p>
            <a:r>
              <a:rPr lang="en-US" sz="2000" b="1" u="sng" dirty="0"/>
              <a:t>CONCLUSION</a:t>
            </a:r>
            <a:r>
              <a:rPr lang="en-US" sz="2800" b="1" u="sng" dirty="0"/>
              <a:t>:</a:t>
            </a:r>
          </a:p>
          <a:p>
            <a:endParaRPr lang="en-IN" dirty="0"/>
          </a:p>
        </p:txBody>
      </p:sp>
      <p:sp>
        <p:nvSpPr>
          <p:cNvPr id="5" name="TextBox 4">
            <a:extLst>
              <a:ext uri="{FF2B5EF4-FFF2-40B4-BE49-F238E27FC236}">
                <a16:creationId xmlns:a16="http://schemas.microsoft.com/office/drawing/2014/main" id="{BC0D974B-768B-A6D8-F958-60D39A1FAC10}"/>
              </a:ext>
            </a:extLst>
          </p:cNvPr>
          <p:cNvSpPr txBox="1"/>
          <p:nvPr/>
        </p:nvSpPr>
        <p:spPr>
          <a:xfrm>
            <a:off x="1143000" y="1255931"/>
            <a:ext cx="8229600"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There are many existing systems for our project but ours make a difference in detecting all the six diseases on a single platform.</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Our project will provide medical care at reasonable prices and can also be easily accessed from home which can give accurate results in shorter period of time.</a:t>
            </a:r>
          </a:p>
          <a:p>
            <a:pPr marL="285750" indent="-285750">
              <a:lnSpc>
                <a:spcPct val="150000"/>
              </a:lnSpc>
              <a:buFont typeface="Arial" panose="020B0604020202020204" pitchFamily="34" charset="0"/>
              <a:buChar char="•"/>
            </a:pPr>
            <a:r>
              <a:rPr lang="en-IN" dirty="0">
                <a:latin typeface="Arial" panose="020B0604020202020204" pitchFamily="34" charset="0"/>
                <a:cs typeface="Arial" panose="020B0604020202020204" pitchFamily="34" charset="0"/>
              </a:rPr>
              <a:t>This can be mainly useful in multi speciality hospitals and smart diagnostic centres</a:t>
            </a:r>
            <a:r>
              <a:rPr lang="en-IN" dirty="0">
                <a:solidFill>
                  <a:srgbClr val="00B0F0"/>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373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DCEE18-361E-8BCF-D772-FFF10FEDB80C}"/>
              </a:ext>
            </a:extLst>
          </p:cNvPr>
          <p:cNvSpPr txBox="1"/>
          <p:nvPr/>
        </p:nvSpPr>
        <p:spPr>
          <a:xfrm>
            <a:off x="1371600" y="1676400"/>
            <a:ext cx="9601200" cy="3416320"/>
          </a:xfrm>
          <a:prstGeom prst="rect">
            <a:avLst/>
          </a:prstGeom>
          <a:noFill/>
        </p:spPr>
        <p:txBody>
          <a:bodyPr wrap="square">
            <a:spAutoFit/>
          </a:bodyPr>
          <a:lstStyle/>
          <a:p>
            <a:pPr marL="285750" indent="-285750">
              <a:buFont typeface="Wingdings" panose="05000000000000000000" pitchFamily="2" charset="2"/>
              <a:buChar char="Ø"/>
            </a:pPr>
            <a:r>
              <a:rPr lang="en-IN" dirty="0"/>
              <a:t>With increasing time , large amount of data is available and by training the data ,accurate and precise results can be obtained.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 Addition of other more disease detections that can be detected using X-ray scans or just by inputting simple numerical.</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We also had an extended plan of adding various features. For </a:t>
            </a:r>
            <a:r>
              <a:rPr lang="en-IN" dirty="0" err="1"/>
              <a:t>example,if</a:t>
            </a:r>
            <a:r>
              <a:rPr lang="en-IN" dirty="0"/>
              <a:t> a person is found positive then our app advises the precautions to be taken and make him aware of self curing.</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Track of detection records can be maintained.</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So the above are the few improvements/modifications which can be done in the future .</a:t>
            </a:r>
          </a:p>
        </p:txBody>
      </p:sp>
      <p:sp>
        <p:nvSpPr>
          <p:cNvPr id="5" name="TextBox 4">
            <a:extLst>
              <a:ext uri="{FF2B5EF4-FFF2-40B4-BE49-F238E27FC236}">
                <a16:creationId xmlns:a16="http://schemas.microsoft.com/office/drawing/2014/main" id="{23616CED-B722-78F6-F8A8-F771744E8092}"/>
              </a:ext>
            </a:extLst>
          </p:cNvPr>
          <p:cNvSpPr txBox="1"/>
          <p:nvPr/>
        </p:nvSpPr>
        <p:spPr>
          <a:xfrm>
            <a:off x="1295400" y="914400"/>
            <a:ext cx="6096000" cy="461665"/>
          </a:xfrm>
          <a:prstGeom prst="rect">
            <a:avLst/>
          </a:prstGeom>
          <a:noFill/>
        </p:spPr>
        <p:txBody>
          <a:bodyPr wrap="square">
            <a:spAutoFit/>
          </a:bodyPr>
          <a:lstStyle/>
          <a:p>
            <a:pPr>
              <a:lnSpc>
                <a:spcPct val="100000"/>
              </a:lnSpc>
            </a:pPr>
            <a:r>
              <a:rPr lang="en-IN" sz="2400" b="1" spc="-1" dirty="0">
                <a:uFill>
                  <a:solidFill>
                    <a:srgbClr val="FFFFFF"/>
                  </a:solidFill>
                </a:uFill>
                <a:latin typeface="Arial" panose="020B0604020202020204" pitchFamily="34" charset="0"/>
                <a:cs typeface="Arial" panose="020B0604020202020204" pitchFamily="34" charset="0"/>
              </a:rPr>
              <a:t>Future Scope</a:t>
            </a:r>
            <a:r>
              <a:rPr lang="en-IN" sz="1800" i="1" spc="-1" dirty="0">
                <a:uFill>
                  <a:solidFill>
                    <a:srgbClr val="FFFFFF"/>
                  </a:solidFill>
                </a:uFill>
                <a:latin typeface="Arial" panose="020B0604020202020204" pitchFamily="34" charset="0"/>
                <a:cs typeface="Arial" panose="020B0604020202020204" pitchFamily="34" charset="0"/>
              </a:rPr>
              <a:t>:</a:t>
            </a:r>
            <a:endParaRPr lang="en-IN" spc="-1" dirty="0">
              <a:uFill>
                <a:solidFill>
                  <a:srgbClr val="FFFFFF"/>
                </a:solidFill>
              </a:u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3457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048000" y="2362200"/>
            <a:ext cx="6035760" cy="193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7200" b="1" strike="noStrike" spc="-1" dirty="0">
                <a:uFill>
                  <a:solidFill>
                    <a:srgbClr val="FFFFFF"/>
                  </a:solidFill>
                </a:uFill>
                <a:latin typeface="Arial Rounded MT Bold"/>
                <a:ea typeface="DejaVu Sans"/>
              </a:rPr>
              <a:t>Thank You !!!</a:t>
            </a:r>
            <a:endParaRPr lang="en-IN" sz="1800" b="0" strike="noStrike" spc="-1" dirty="0">
              <a:uFill>
                <a:solidFill>
                  <a:srgbClr val="FFFFFF"/>
                </a:solidFill>
              </a:uFill>
              <a:latin typeface="Arial"/>
            </a:endParaRPr>
          </a:p>
        </p:txBody>
      </p:sp>
      <p:sp>
        <p:nvSpPr>
          <p:cNvPr id="3" name="TextBox 2">
            <a:extLst>
              <a:ext uri="{FF2B5EF4-FFF2-40B4-BE49-F238E27FC236}">
                <a16:creationId xmlns:a16="http://schemas.microsoft.com/office/drawing/2014/main" id="{BC14276C-270B-C640-E1EA-954F9C0D1825}"/>
              </a:ext>
            </a:extLst>
          </p:cNvPr>
          <p:cNvSpPr txBox="1"/>
          <p:nvPr/>
        </p:nvSpPr>
        <p:spPr>
          <a:xfrm>
            <a:off x="4648200" y="4300080"/>
            <a:ext cx="6141720" cy="523220"/>
          </a:xfrm>
          <a:prstGeom prst="rect">
            <a:avLst/>
          </a:prstGeom>
          <a:noFill/>
        </p:spPr>
        <p:txBody>
          <a:bodyPr wrap="square">
            <a:spAutoFit/>
          </a:bodyPr>
          <a:lstStyle/>
          <a:p>
            <a:r>
              <a:rPr lang="en-US" sz="2800" dirty="0"/>
              <a:t>ANY QUERIES …?</a:t>
            </a:r>
            <a:endParaRPr lang="en-IN" sz="28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838200" y="3810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trike="noStrike" spc="-1" dirty="0">
                <a:uFill>
                  <a:solidFill>
                    <a:srgbClr val="FFFFFF"/>
                  </a:solidFill>
                </a:uFill>
                <a:latin typeface="Arial"/>
              </a:rPr>
              <a:t>Introduction:</a:t>
            </a:r>
            <a:endParaRPr lang="en-IN" sz="2800" b="1" strike="noStrike" spc="-1" dirty="0">
              <a:uFill>
                <a:solidFill>
                  <a:srgbClr val="FFFFFF"/>
                </a:solidFill>
              </a:uFill>
              <a:latin typeface="Arial"/>
            </a:endParaRPr>
          </a:p>
        </p:txBody>
      </p:sp>
      <p:sp>
        <p:nvSpPr>
          <p:cNvPr id="4" name="TextBox 3"/>
          <p:cNvSpPr txBox="1"/>
          <p:nvPr/>
        </p:nvSpPr>
        <p:spPr>
          <a:xfrm>
            <a:off x="677160" y="1143000"/>
            <a:ext cx="10219440" cy="4895186"/>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In today’s world the most common issue faced by people is health related diseases. One out of ten is suffering with some or the other diseases. some may be not critical but few may lead to deaths.</a:t>
            </a:r>
          </a:p>
          <a:p>
            <a:pPr marL="285750" indent="-285750" algn="just">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There are many disease detection systems but we came across and idea of detecting six diseases on a single interface with high accuracy and less response time.</a:t>
            </a:r>
          </a:p>
          <a:p>
            <a:pPr marL="285750" indent="-285750" algn="just">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It provides test from home facility at reasonable prices.</a:t>
            </a:r>
          </a:p>
          <a:p>
            <a:pPr marL="285750" indent="-285750" algn="just">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After detecting the disease we may further recommend medications and precautions to be taken. </a:t>
            </a:r>
          </a:p>
          <a:p>
            <a:pPr marL="285750" indent="-285750">
              <a:lnSpc>
                <a:spcPct val="150000"/>
              </a:lnSpc>
              <a:buFont typeface="Arial" panose="020B0604020202020204" pitchFamily="34" charset="0"/>
              <a:buChar char="•"/>
            </a:pPr>
            <a:endParaRPr lang="en-US" dirty="0">
              <a:solidFill>
                <a:schemeClr val="bg1"/>
              </a:solidFi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685800" y="685800"/>
            <a:ext cx="8595720" cy="1319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800" b="1" spc="-1" dirty="0">
                <a:uFill>
                  <a:solidFill>
                    <a:srgbClr val="FFFFFF"/>
                  </a:solidFill>
                </a:uFill>
                <a:latin typeface="Arial Rounded MT Bold"/>
              </a:rPr>
              <a:t>Abstract</a:t>
            </a:r>
            <a:r>
              <a:rPr lang="en-US" sz="2800" i="1" spc="-1" dirty="0">
                <a:uFill>
                  <a:solidFill>
                    <a:srgbClr val="FFFFFF"/>
                  </a:solidFill>
                </a:uFill>
                <a:latin typeface="Arial Rounded MT Bold"/>
              </a:rPr>
              <a:t>:</a:t>
            </a:r>
            <a:endParaRPr lang="en-IN" sz="2800" b="0" strike="noStrike" spc="-1" dirty="0">
              <a:uFill>
                <a:solidFill>
                  <a:srgbClr val="FFFFFF"/>
                </a:solidFill>
              </a:uFill>
              <a:latin typeface="Arial"/>
            </a:endParaRPr>
          </a:p>
        </p:txBody>
      </p:sp>
      <p:sp>
        <p:nvSpPr>
          <p:cNvPr id="106" name="CustomShape 2"/>
          <p:cNvSpPr/>
          <p:nvPr/>
        </p:nvSpPr>
        <p:spPr>
          <a:xfrm>
            <a:off x="1295400" y="1447800"/>
            <a:ext cx="9448800" cy="541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750" indent="-285750" algn="just">
              <a:lnSpc>
                <a:spcPct val="150000"/>
              </a:lnSpc>
              <a:buFont typeface="Arial" panose="020B0604020202020204" pitchFamily="34" charset="0"/>
              <a:buChar char="•"/>
            </a:pPr>
            <a:r>
              <a:rPr lang="en-IN" sz="1600" spc="-1" dirty="0">
                <a:uFill>
                  <a:solidFill>
                    <a:srgbClr val="FFFFFF"/>
                  </a:solidFill>
                </a:uFill>
                <a:latin typeface="Arial" panose="020B0604020202020204" pitchFamily="34" charset="0"/>
                <a:cs typeface="Arial" panose="020B0604020202020204" pitchFamily="34" charset="0"/>
              </a:rPr>
              <a:t>In recent times it is </a:t>
            </a:r>
            <a:r>
              <a:rPr lang="en-IN" sz="1600" b="0" strike="noStrike" spc="-1" dirty="0">
                <a:uFill>
                  <a:solidFill>
                    <a:srgbClr val="FFFFFF"/>
                  </a:solidFill>
                </a:uFill>
                <a:latin typeface="Arial" panose="020B0604020202020204" pitchFamily="34" charset="0"/>
                <a:cs typeface="Arial" panose="020B0604020202020204" pitchFamily="34" charset="0"/>
              </a:rPr>
              <a:t>difficult for all of us and every second person around is suffering from one or the other disease, that’s why we </a:t>
            </a:r>
            <a:r>
              <a:rPr lang="en-IN" sz="1600" spc="-1" dirty="0">
                <a:uFill>
                  <a:solidFill>
                    <a:srgbClr val="FFFFFF"/>
                  </a:solidFill>
                </a:uFill>
                <a:latin typeface="Arial" panose="020B0604020202020204" pitchFamily="34" charset="0"/>
                <a:cs typeface="Arial" panose="020B0604020202020204" pitchFamily="34" charset="0"/>
              </a:rPr>
              <a:t>are making a try </a:t>
            </a:r>
            <a:r>
              <a:rPr lang="en-IN" sz="1600" b="0" strike="noStrike" spc="-1" dirty="0">
                <a:uFill>
                  <a:solidFill>
                    <a:srgbClr val="FFFFFF"/>
                  </a:solidFill>
                </a:uFill>
                <a:latin typeface="Arial" panose="020B0604020202020204" pitchFamily="34" charset="0"/>
                <a:cs typeface="Arial" panose="020B0604020202020204" pitchFamily="34" charset="0"/>
              </a:rPr>
              <a:t>to bring everything under one platform.</a:t>
            </a:r>
          </a:p>
          <a:p>
            <a:pPr marL="286830" indent="-285750" algn="just">
              <a:lnSpc>
                <a:spcPct val="150000"/>
              </a:lnSpc>
              <a:buClr>
                <a:srgbClr val="FFFFFF"/>
              </a:buClr>
              <a:buFont typeface="Arial" panose="020B0604020202020204" pitchFamily="34" charset="0"/>
              <a:buChar char="•"/>
            </a:pPr>
            <a:r>
              <a:rPr lang="en-IN" sz="1600" b="0" strike="noStrike" spc="-1" dirty="0">
                <a:uFill>
                  <a:solidFill>
                    <a:srgbClr val="FFFFFF"/>
                  </a:solidFill>
                </a:uFill>
                <a:latin typeface="Arial" panose="020B0604020202020204" pitchFamily="34" charset="0"/>
                <a:ea typeface="DejaVu Sans"/>
                <a:cs typeface="Arial" panose="020B0604020202020204" pitchFamily="34" charset="0"/>
              </a:rPr>
              <a:t>The main advantage of this project is that </a:t>
            </a:r>
            <a:r>
              <a:rPr lang="en-IN" sz="1600" spc="-1" dirty="0">
                <a:uFill>
                  <a:solidFill>
                    <a:srgbClr val="FFFFFF"/>
                  </a:solidFill>
                </a:uFill>
                <a:latin typeface="Arial" panose="020B0604020202020204" pitchFamily="34" charset="0"/>
                <a:ea typeface="DejaVu Sans"/>
                <a:cs typeface="Arial" panose="020B0604020202020204" pitchFamily="34" charset="0"/>
              </a:rPr>
              <a:t>we can get the test results quickly  at our home with a just few steps. </a:t>
            </a:r>
          </a:p>
          <a:p>
            <a:pPr marL="286830" indent="-285750" algn="just">
              <a:lnSpc>
                <a:spcPct val="150000"/>
              </a:lnSpc>
              <a:buClr>
                <a:srgbClr val="FFFFFF"/>
              </a:buClr>
              <a:buFont typeface="Arial" panose="020B0604020202020204" pitchFamily="34" charset="0"/>
              <a:buChar char="•"/>
            </a:pPr>
            <a:r>
              <a:rPr lang="en-IN" sz="1600" spc="-1" dirty="0">
                <a:uFill>
                  <a:solidFill>
                    <a:srgbClr val="FFFFFF"/>
                  </a:solidFill>
                </a:uFill>
                <a:latin typeface="Arial" panose="020B0604020202020204" pitchFamily="34" charset="0"/>
                <a:ea typeface="DejaVu Sans"/>
                <a:cs typeface="Arial" panose="020B0604020202020204" pitchFamily="34" charset="0"/>
              </a:rPr>
              <a:t>Here we consider various factors like X-rays ,MRI scans and obtained sample results and detect the diseases basing on them.</a:t>
            </a:r>
          </a:p>
          <a:p>
            <a:pPr marL="285750" indent="-285750" algn="just">
              <a:lnSpc>
                <a:spcPct val="150000"/>
              </a:lnSpc>
              <a:buFont typeface="Arial" panose="020B0604020202020204" pitchFamily="34" charset="0"/>
              <a:buChar char="•"/>
            </a:pPr>
            <a:r>
              <a:rPr lang="en-US" sz="1600" dirty="0">
                <a:latin typeface="Arial" panose="020B0604020202020204" pitchFamily="34" charset="0"/>
                <a:cs typeface="Arial" panose="020B0604020202020204" pitchFamily="34" charset="0"/>
              </a:rPr>
              <a:t>That’s why we came with an idea of creating an online platform where we can bring  together all of these disease detections under one roof. It contains both simple and advanced type of detections and uses almost every aspect of ML and DL.</a:t>
            </a:r>
          </a:p>
          <a:p>
            <a:pPr marL="285750" indent="-285750" algn="just">
              <a:lnSpc>
                <a:spcPct val="150000"/>
              </a:lnSpc>
              <a:buFont typeface="Arial" panose="020B0604020202020204" pitchFamily="34" charset="0"/>
              <a:buChar char="•"/>
            </a:pPr>
            <a:r>
              <a:rPr lang="en-US" sz="1600" u="sng" dirty="0">
                <a:latin typeface="Arial" panose="020B0604020202020204" pitchFamily="34" charset="0"/>
                <a:cs typeface="Arial" panose="020B0604020202020204" pitchFamily="34" charset="0"/>
              </a:rPr>
              <a:t>KEYWORDS: </a:t>
            </a:r>
            <a:r>
              <a:rPr lang="en-US" sz="1600" dirty="0">
                <a:latin typeface="Arial" panose="020B0604020202020204" pitchFamily="34" charset="0"/>
                <a:cs typeface="Arial" panose="020B0604020202020204" pitchFamily="34" charset="0"/>
              </a:rPr>
              <a:t>Disease Detection, Simplified health care, Advanced detections, Integrated solutions.</a:t>
            </a:r>
          </a:p>
          <a:p>
            <a:pPr algn="just">
              <a:lnSpc>
                <a:spcPct val="150000"/>
              </a:lnSpc>
            </a:pPr>
            <a:endParaRPr lang="en-US" sz="1600" dirty="0">
              <a:latin typeface="Arial" panose="020B0604020202020204" pitchFamily="34" charset="0"/>
              <a:cs typeface="Arial" panose="020B0604020202020204" pitchFamily="34" charset="0"/>
            </a:endParaRPr>
          </a:p>
          <a:p>
            <a:pPr algn="just">
              <a:lnSpc>
                <a:spcPct val="150000"/>
              </a:lnSpc>
            </a:pPr>
            <a:endParaRPr lang="en-US" sz="16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200" y="838200"/>
            <a:ext cx="6705600" cy="523220"/>
          </a:xfrm>
          <a:prstGeom prst="rect">
            <a:avLst/>
          </a:prstGeom>
        </p:spPr>
        <p:txBody>
          <a:bodyPr wrap="square">
            <a:spAutoFit/>
          </a:bodyPr>
          <a:lstStyle/>
          <a:p>
            <a:r>
              <a:rPr lang="en-IN" sz="2800" b="1" i="1" spc="-1" dirty="0">
                <a:uFill>
                  <a:solidFill>
                    <a:srgbClr val="FFFFFF"/>
                  </a:solidFill>
                </a:uFill>
                <a:latin typeface="Arial" panose="020B0604020202020204" pitchFamily="34" charset="0"/>
                <a:cs typeface="Arial" panose="020B0604020202020204" pitchFamily="34" charset="0"/>
              </a:rPr>
              <a:t>6 Disease Detections:</a:t>
            </a:r>
            <a:endParaRPr lang="en-IN" sz="2800" b="1" dirty="0">
              <a:latin typeface="Arial" panose="020B0604020202020204" pitchFamily="34" charset="0"/>
              <a:cs typeface="Arial" panose="020B0604020202020204" pitchFamily="34" charset="0"/>
            </a:endParaRPr>
          </a:p>
        </p:txBody>
      </p:sp>
      <p:sp>
        <p:nvSpPr>
          <p:cNvPr id="5" name="Rectangle 4"/>
          <p:cNvSpPr/>
          <p:nvPr/>
        </p:nvSpPr>
        <p:spPr>
          <a:xfrm>
            <a:off x="952500" y="1600200"/>
            <a:ext cx="6477000" cy="2800767"/>
          </a:xfrm>
          <a:prstGeom prst="rect">
            <a:avLst/>
          </a:prstGeom>
        </p:spPr>
        <p:txBody>
          <a:bodyPr wrap="square">
            <a:spAutoFit/>
          </a:bodyPr>
          <a:lstStyle/>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Covid-19 detection</a:t>
            </a:r>
          </a:p>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Brain Tumour detection</a:t>
            </a:r>
          </a:p>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Breast Cancer detection</a:t>
            </a:r>
          </a:p>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Alzheimer detection</a:t>
            </a:r>
          </a:p>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Diabetes detection</a:t>
            </a:r>
          </a:p>
          <a:p>
            <a:pPr marL="457200" indent="-457200">
              <a:lnSpc>
                <a:spcPct val="150000"/>
              </a:lnSpc>
              <a:buFont typeface="Arial" panose="020B0604020202020204" pitchFamily="34" charset="0"/>
              <a:buChar char="•"/>
            </a:pPr>
            <a:r>
              <a:rPr lang="en-IN" spc="-1" dirty="0">
                <a:uFill>
                  <a:solidFill>
                    <a:srgbClr val="FFFFFF"/>
                  </a:solidFill>
                </a:uFill>
                <a:latin typeface="Arial" panose="020B0604020202020204" pitchFamily="34" charset="0"/>
                <a:cs typeface="Arial" panose="020B0604020202020204" pitchFamily="34" charset="0"/>
              </a:rPr>
              <a:t>Heart disease detection</a:t>
            </a:r>
          </a:p>
          <a:p>
            <a:pPr marL="285750" indent="-285750">
              <a:buFont typeface="Arial" panose="020B0604020202020204" pitchFamily="34" charset="0"/>
              <a:buChar char="•"/>
            </a:pPr>
            <a:endParaRPr lang="en-IN" sz="1400" i="1" dirty="0">
              <a:solidFill>
                <a:schemeClr val="bg2">
                  <a:lumMod val="75000"/>
                </a:schemeClr>
              </a:solidFill>
            </a:endParaRPr>
          </a:p>
        </p:txBody>
      </p:sp>
    </p:spTree>
    <p:extLst>
      <p:ext uri="{BB962C8B-B14F-4D97-AF65-F5344CB8AC3E}">
        <p14:creationId xmlns:p14="http://schemas.microsoft.com/office/powerpoint/2010/main" val="3701471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EE1A5D-96B5-F511-5B4B-E6D9F94182EC}"/>
              </a:ext>
            </a:extLst>
          </p:cNvPr>
          <p:cNvSpPr txBox="1"/>
          <p:nvPr/>
        </p:nvSpPr>
        <p:spPr>
          <a:xfrm>
            <a:off x="990600" y="1538739"/>
            <a:ext cx="8028038" cy="419602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 Existing systems are spread across different platforms, each focusing on  specific diseases.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 These systems exhibit lower accuracy due to reliance on outdated technologies.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Only limited disease coverage, results from separate platforms for different diseases.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Outdated algorithms in these systems contribute to compromised performance.</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user interface of these systems is complex and user-unfriendly.</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Existing systems may have less response time.</a:t>
            </a:r>
          </a:p>
        </p:txBody>
      </p:sp>
      <p:sp>
        <p:nvSpPr>
          <p:cNvPr id="7" name="TextBox 6">
            <a:extLst>
              <a:ext uri="{FF2B5EF4-FFF2-40B4-BE49-F238E27FC236}">
                <a16:creationId xmlns:a16="http://schemas.microsoft.com/office/drawing/2014/main" id="{1CA1749C-46B6-7920-4AE0-B128A19040D2}"/>
              </a:ext>
            </a:extLst>
          </p:cNvPr>
          <p:cNvSpPr txBox="1"/>
          <p:nvPr/>
        </p:nvSpPr>
        <p:spPr>
          <a:xfrm>
            <a:off x="914400" y="867935"/>
            <a:ext cx="6140244" cy="523220"/>
          </a:xfrm>
          <a:prstGeom prst="rect">
            <a:avLst/>
          </a:prstGeom>
          <a:noFill/>
        </p:spPr>
        <p:txBody>
          <a:bodyPr wrap="square">
            <a:spAutoFit/>
          </a:bodyPr>
          <a:lstStyle/>
          <a:p>
            <a:r>
              <a:rPr lang="en-US" sz="2800" b="1" dirty="0"/>
              <a:t>Existing systems: </a:t>
            </a:r>
            <a:endParaRPr lang="en-IN" sz="2800" b="1" dirty="0"/>
          </a:p>
        </p:txBody>
      </p:sp>
    </p:spTree>
    <p:extLst>
      <p:ext uri="{BB962C8B-B14F-4D97-AF65-F5344CB8AC3E}">
        <p14:creationId xmlns:p14="http://schemas.microsoft.com/office/powerpoint/2010/main" val="262815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1B8FB-18AF-3C37-BF17-8E94AA0A489B}"/>
              </a:ext>
            </a:extLst>
          </p:cNvPr>
          <p:cNvSpPr txBox="1"/>
          <p:nvPr/>
        </p:nvSpPr>
        <p:spPr>
          <a:xfrm>
            <a:off x="762000" y="533400"/>
            <a:ext cx="4818948" cy="523220"/>
          </a:xfrm>
          <a:prstGeom prst="rect">
            <a:avLst/>
          </a:prstGeom>
          <a:noFill/>
        </p:spPr>
        <p:txBody>
          <a:bodyPr wrap="none" rtlCol="0">
            <a:spAutoFit/>
          </a:bodyPr>
          <a:lstStyle/>
          <a:p>
            <a:r>
              <a:rPr lang="en-IN" sz="2800" dirty="0">
                <a:latin typeface="Times New Roman" panose="02020603050405020304" pitchFamily="18" charset="0"/>
                <a:cs typeface="Times New Roman" panose="02020603050405020304" pitchFamily="18" charset="0"/>
              </a:rPr>
              <a:t>Limitations Of </a:t>
            </a:r>
            <a:r>
              <a:rPr lang="en-US" sz="2800" dirty="0"/>
              <a:t>Existing systems </a:t>
            </a:r>
            <a:r>
              <a:rPr lang="en-IN" sz="28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C89E3453-9572-62FC-745C-788DAC1CB053}"/>
              </a:ext>
            </a:extLst>
          </p:cNvPr>
          <p:cNvSpPr txBox="1"/>
          <p:nvPr/>
        </p:nvSpPr>
        <p:spPr>
          <a:xfrm>
            <a:off x="838200" y="1524000"/>
            <a:ext cx="8763000"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Less Accuracy</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More Response Time</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More Expensive</a:t>
            </a:r>
          </a:p>
          <a:p>
            <a:pPr marL="285750" indent="-285750">
              <a:buFont typeface="Wingdings" panose="05000000000000000000" pitchFamily="2" charset="2"/>
              <a:buChar char="§"/>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Non User- Friendly</a:t>
            </a:r>
          </a:p>
          <a:p>
            <a:endParaRPr lang="en-IN" dirty="0"/>
          </a:p>
          <a:p>
            <a:endParaRPr lang="en-IN" dirty="0"/>
          </a:p>
        </p:txBody>
      </p:sp>
    </p:spTree>
    <p:extLst>
      <p:ext uri="{BB962C8B-B14F-4D97-AF65-F5344CB8AC3E}">
        <p14:creationId xmlns:p14="http://schemas.microsoft.com/office/powerpoint/2010/main" val="323810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0C18-0CC4-C88C-4065-0077D69E71D9}"/>
              </a:ext>
            </a:extLst>
          </p:cNvPr>
          <p:cNvSpPr>
            <a:spLocks noGrp="1"/>
          </p:cNvSpPr>
          <p:nvPr>
            <p:ph type="title"/>
          </p:nvPr>
        </p:nvSpPr>
        <p:spPr>
          <a:xfrm>
            <a:off x="1201994" y="1219200"/>
            <a:ext cx="9982201" cy="877473"/>
          </a:xfrm>
        </p:spPr>
        <p:txBody>
          <a:bodyPr>
            <a:normAutofit/>
          </a:bodyPr>
          <a:lstStyle/>
          <a:p>
            <a:pPr algn="just"/>
            <a:r>
              <a:rPr lang="en-US" sz="1800" dirty="0">
                <a:solidFill>
                  <a:schemeClr val="tx1"/>
                </a:solidFill>
                <a:latin typeface="Arial" panose="020B0604020202020204" pitchFamily="34" charset="0"/>
                <a:cs typeface="Arial" panose="020B0604020202020204" pitchFamily="34" charset="0"/>
              </a:rPr>
              <a:t>Recursion Enhanced Random Forest With an Improved Linear Model (RERF-ILM) for Heart Disease Detection on the Internet of Medical Things Platform</a:t>
            </a:r>
          </a:p>
        </p:txBody>
      </p:sp>
      <p:graphicFrame>
        <p:nvGraphicFramePr>
          <p:cNvPr id="4" name="Content Placeholder 3">
            <a:extLst>
              <a:ext uri="{FF2B5EF4-FFF2-40B4-BE49-F238E27FC236}">
                <a16:creationId xmlns:a16="http://schemas.microsoft.com/office/drawing/2014/main" id="{32D7A8BA-0CC0-798D-A729-9140315EE224}"/>
              </a:ext>
            </a:extLst>
          </p:cNvPr>
          <p:cNvGraphicFramePr>
            <a:graphicFrameLocks noGrp="1"/>
          </p:cNvGraphicFramePr>
          <p:nvPr>
            <p:ph idx="1"/>
            <p:extLst>
              <p:ext uri="{D42A27DB-BD31-4B8C-83A1-F6EECF244321}">
                <p14:modId xmlns:p14="http://schemas.microsoft.com/office/powerpoint/2010/main" val="1448262391"/>
              </p:ext>
            </p:extLst>
          </p:nvPr>
        </p:nvGraphicFramePr>
        <p:xfrm>
          <a:off x="1333500" y="2209800"/>
          <a:ext cx="9525000" cy="3999326"/>
        </p:xfrm>
        <a:graphic>
          <a:graphicData uri="http://schemas.openxmlformats.org/drawingml/2006/table">
            <a:tbl>
              <a:tblPr/>
              <a:tblGrid>
                <a:gridCol w="1219200">
                  <a:extLst>
                    <a:ext uri="{9D8B030D-6E8A-4147-A177-3AD203B41FA5}">
                      <a16:colId xmlns:a16="http://schemas.microsoft.com/office/drawing/2014/main" val="2158380502"/>
                    </a:ext>
                  </a:extLst>
                </a:gridCol>
                <a:gridCol w="8305800">
                  <a:extLst>
                    <a:ext uri="{9D8B030D-6E8A-4147-A177-3AD203B41FA5}">
                      <a16:colId xmlns:a16="http://schemas.microsoft.com/office/drawing/2014/main" val="4115103502"/>
                    </a:ext>
                  </a:extLst>
                </a:gridCol>
              </a:tblGrid>
              <a:tr h="305707">
                <a:tc>
                  <a:txBody>
                    <a:bodyPr/>
                    <a:lstStyle/>
                    <a:p>
                      <a:r>
                        <a:rPr lang="en-IN" sz="1400" b="1" dirty="0">
                          <a:latin typeface="Arial" panose="020B0604020202020204" pitchFamily="34" charset="0"/>
                          <a:cs typeface="Arial" panose="020B0604020202020204" pitchFamily="34" charset="0"/>
                        </a:rPr>
                        <a:t>Property</a:t>
                      </a:r>
                    </a:p>
                  </a:txBody>
                  <a:tcPr marL="51573" marR="51573" marT="25787" marB="25787" anchor="ctr">
                    <a:lnL>
                      <a:noFill/>
                    </a:lnL>
                    <a:lnR>
                      <a:noFill/>
                    </a:lnR>
                    <a:lnT>
                      <a:noFill/>
                    </a:lnT>
                    <a:lnB>
                      <a:noFill/>
                    </a:lnB>
                  </a:tcPr>
                </a:tc>
                <a:tc>
                  <a:txBody>
                    <a:bodyPr/>
                    <a:lstStyle/>
                    <a:p>
                      <a:r>
                        <a:rPr lang="en-IN" sz="1400" b="1" dirty="0">
                          <a:latin typeface="Arial" panose="020B0604020202020204" pitchFamily="34" charset="0"/>
                          <a:cs typeface="Arial" panose="020B0604020202020204" pitchFamily="34" charset="0"/>
                        </a:rPr>
                        <a:t>Details</a:t>
                      </a:r>
                    </a:p>
                  </a:txBody>
                  <a:tcPr marL="51573" marR="51573" marT="25787" marB="25787" anchor="ctr">
                    <a:lnL>
                      <a:noFill/>
                    </a:lnL>
                    <a:lnR>
                      <a:noFill/>
                    </a:lnR>
                    <a:lnT>
                      <a:noFill/>
                    </a:lnT>
                    <a:lnB>
                      <a:noFill/>
                    </a:lnB>
                  </a:tcPr>
                </a:tc>
                <a:extLst>
                  <a:ext uri="{0D108BD9-81ED-4DB2-BD59-A6C34878D82A}">
                    <a16:rowId xmlns:a16="http://schemas.microsoft.com/office/drawing/2014/main" val="2856305527"/>
                  </a:ext>
                </a:extLst>
              </a:tr>
              <a:tr h="890872">
                <a:tc>
                  <a:txBody>
                    <a:bodyPr/>
                    <a:lstStyle/>
                    <a:p>
                      <a:r>
                        <a:rPr lang="en-IN" sz="1400" dirty="0">
                          <a:latin typeface="Arial" panose="020B0604020202020204" pitchFamily="34" charset="0"/>
                          <a:cs typeface="Arial" panose="020B0604020202020204" pitchFamily="34" charset="0"/>
                        </a:rPr>
                        <a:t>Title</a:t>
                      </a:r>
                    </a:p>
                  </a:txBody>
                  <a:tcPr marL="51573" marR="51573" marT="25787" marB="25787"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Recursion Enhanced Random Forest With an Improved Linear Model (RERF-ILM) for Heart Disease Detection on the Internet of Medical Things Platform</a:t>
                      </a:r>
                    </a:p>
                  </a:txBody>
                  <a:tcPr marL="51573" marR="51573" marT="25787" marB="25787" anchor="ctr">
                    <a:lnL>
                      <a:noFill/>
                    </a:lnL>
                    <a:lnR>
                      <a:noFill/>
                    </a:lnR>
                    <a:lnT>
                      <a:noFill/>
                    </a:lnT>
                    <a:lnB>
                      <a:noFill/>
                    </a:lnB>
                  </a:tcPr>
                </a:tc>
                <a:extLst>
                  <a:ext uri="{0D108BD9-81ED-4DB2-BD59-A6C34878D82A}">
                    <a16:rowId xmlns:a16="http://schemas.microsoft.com/office/drawing/2014/main" val="3810883106"/>
                  </a:ext>
                </a:extLst>
              </a:tr>
              <a:tr h="479701">
                <a:tc>
                  <a:txBody>
                    <a:bodyPr/>
                    <a:lstStyle/>
                    <a:p>
                      <a:r>
                        <a:rPr lang="en-IN" sz="1400">
                          <a:latin typeface="Arial" panose="020B0604020202020204" pitchFamily="34" charset="0"/>
                          <a:cs typeface="Arial" panose="020B0604020202020204" pitchFamily="34" charset="0"/>
                        </a:rPr>
                        <a:t>Authors</a:t>
                      </a:r>
                    </a:p>
                  </a:txBody>
                  <a:tcPr marL="51573" marR="51573" marT="25787" marB="25787" anchor="ctr">
                    <a:lnL>
                      <a:noFill/>
                    </a:lnL>
                    <a:lnR>
                      <a:noFill/>
                    </a:lnR>
                    <a:lnT>
                      <a:noFill/>
                    </a:lnT>
                    <a:lnB>
                      <a:noFill/>
                    </a:lnB>
                  </a:tcPr>
                </a:tc>
                <a:tc>
                  <a:txBody>
                    <a:bodyPr/>
                    <a:lstStyle/>
                    <a:p>
                      <a:r>
                        <a:rPr lang="en-IN" sz="1400">
                          <a:latin typeface="Arial" panose="020B0604020202020204" pitchFamily="34" charset="0"/>
                          <a:cs typeface="Arial" panose="020B0604020202020204" pitchFamily="34" charset="0"/>
                        </a:rPr>
                        <a:t>Chunyan Guo, Jiabing Zhang, Yang Liu, Yaying Xie, Zhiqiang Han, Jianshe Yu</a:t>
                      </a:r>
                    </a:p>
                  </a:txBody>
                  <a:tcPr marL="51573" marR="51573" marT="25787" marB="25787" anchor="ctr">
                    <a:lnL>
                      <a:noFill/>
                    </a:lnL>
                    <a:lnR>
                      <a:noFill/>
                    </a:lnR>
                    <a:lnT>
                      <a:noFill/>
                    </a:lnT>
                    <a:lnB>
                      <a:noFill/>
                    </a:lnB>
                  </a:tcPr>
                </a:tc>
                <a:extLst>
                  <a:ext uri="{0D108BD9-81ED-4DB2-BD59-A6C34878D82A}">
                    <a16:rowId xmlns:a16="http://schemas.microsoft.com/office/drawing/2014/main" val="2172349435"/>
                  </a:ext>
                </a:extLst>
              </a:tr>
              <a:tr h="685286">
                <a:tc>
                  <a:txBody>
                    <a:bodyPr/>
                    <a:lstStyle/>
                    <a:p>
                      <a:r>
                        <a:rPr lang="en-IN" sz="1400">
                          <a:latin typeface="Arial" panose="020B0604020202020204" pitchFamily="34" charset="0"/>
                          <a:cs typeface="Arial" panose="020B0604020202020204" pitchFamily="34" charset="0"/>
                        </a:rPr>
                        <a:t>Affiliations</a:t>
                      </a:r>
                    </a:p>
                  </a:txBody>
                  <a:tcPr marL="51573" marR="51573" marT="25787" marB="25787"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1. Anesthesiology Department, The Affiliated Hospital of Inner Mongolia Medical University, Hohhot 010050, China</a:t>
                      </a:r>
                    </a:p>
                  </a:txBody>
                  <a:tcPr marL="51573" marR="51573" marT="25787" marB="25787" anchor="ctr">
                    <a:lnL>
                      <a:noFill/>
                    </a:lnL>
                    <a:lnR>
                      <a:noFill/>
                    </a:lnR>
                    <a:lnT>
                      <a:noFill/>
                    </a:lnT>
                    <a:lnB>
                      <a:noFill/>
                    </a:lnB>
                  </a:tcPr>
                </a:tc>
                <a:extLst>
                  <a:ext uri="{0D108BD9-81ED-4DB2-BD59-A6C34878D82A}">
                    <a16:rowId xmlns:a16="http://schemas.microsoft.com/office/drawing/2014/main" val="3529940321"/>
                  </a:ext>
                </a:extLst>
              </a:tr>
              <a:tr h="1637760">
                <a:tc>
                  <a:txBody>
                    <a:bodyPr/>
                    <a:lstStyle/>
                    <a:p>
                      <a:r>
                        <a:rPr lang="en-US" sz="1400" dirty="0">
                          <a:latin typeface="Arial" panose="020B0604020202020204" pitchFamily="34" charset="0"/>
                          <a:cs typeface="Arial" panose="020B0604020202020204" pitchFamily="34" charset="0"/>
                        </a:rPr>
                        <a:t>Limitations </a:t>
                      </a:r>
                      <a:endParaRPr lang="en-IN" sz="1400" dirty="0">
                        <a:latin typeface="Arial" panose="020B0604020202020204" pitchFamily="34" charset="0"/>
                        <a:cs typeface="Arial" panose="020B0604020202020204" pitchFamily="34" charset="0"/>
                      </a:endParaRPr>
                    </a:p>
                  </a:txBody>
                  <a:tcPr marL="51573" marR="51573" marT="25787" marB="25787"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rPr>
                        <a:t>The paper proposes the RFRF-ILM model for heart disease detection using machine learning techniques. It aims to identify key features for predicting cardiovascular diseases and analyzes factors contributing to them. The model achieves 96.6% accuracy, 96.8% stability ratio, and 96.7% F-measure ratio. Heart disease detection, Linear model, Random forest, Machine learning, Diagnosis</a:t>
                      </a:r>
                    </a:p>
                    <a:p>
                      <a:endParaRPr lang="en-US" sz="1400" dirty="0">
                        <a:latin typeface="Arial" panose="020B0604020202020204" pitchFamily="34" charset="0"/>
                        <a:cs typeface="Arial" panose="020B0604020202020204" pitchFamily="34" charset="0"/>
                      </a:endParaRPr>
                    </a:p>
                  </a:txBody>
                  <a:tcPr marL="51573" marR="51573" marT="25787" marB="25787" anchor="ctr">
                    <a:lnL>
                      <a:noFill/>
                    </a:lnL>
                    <a:lnR>
                      <a:noFill/>
                    </a:lnR>
                    <a:lnT>
                      <a:noFill/>
                    </a:lnT>
                    <a:lnB>
                      <a:noFill/>
                    </a:lnB>
                  </a:tcPr>
                </a:tc>
                <a:extLst>
                  <a:ext uri="{0D108BD9-81ED-4DB2-BD59-A6C34878D82A}">
                    <a16:rowId xmlns:a16="http://schemas.microsoft.com/office/drawing/2014/main" val="2592936640"/>
                  </a:ext>
                </a:extLst>
              </a:tr>
            </a:tbl>
          </a:graphicData>
        </a:graphic>
      </p:graphicFrame>
      <p:sp>
        <p:nvSpPr>
          <p:cNvPr id="3" name="TextBox 2">
            <a:extLst>
              <a:ext uri="{FF2B5EF4-FFF2-40B4-BE49-F238E27FC236}">
                <a16:creationId xmlns:a16="http://schemas.microsoft.com/office/drawing/2014/main" id="{F8E99220-8477-EA2E-926D-1017F6A584E4}"/>
              </a:ext>
            </a:extLst>
          </p:cNvPr>
          <p:cNvSpPr txBox="1"/>
          <p:nvPr/>
        </p:nvSpPr>
        <p:spPr>
          <a:xfrm>
            <a:off x="1201994" y="366307"/>
            <a:ext cx="359860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Literature Review: </a:t>
            </a:r>
          </a:p>
        </p:txBody>
      </p:sp>
    </p:spTree>
    <p:extLst>
      <p:ext uri="{BB962C8B-B14F-4D97-AF65-F5344CB8AC3E}">
        <p14:creationId xmlns:p14="http://schemas.microsoft.com/office/powerpoint/2010/main" val="272706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A6AA-5901-4798-9697-03D4C199941F}"/>
              </a:ext>
            </a:extLst>
          </p:cNvPr>
          <p:cNvSpPr>
            <a:spLocks noGrp="1"/>
          </p:cNvSpPr>
          <p:nvPr>
            <p:ph type="title"/>
          </p:nvPr>
        </p:nvSpPr>
        <p:spPr>
          <a:xfrm>
            <a:off x="1024128" y="609600"/>
            <a:ext cx="10786872" cy="1499616"/>
          </a:xfrm>
        </p:spPr>
        <p:txBody>
          <a:bodyPr>
            <a:normAutofit/>
          </a:bodyPr>
          <a:lstStyle/>
          <a:p>
            <a:r>
              <a:rPr lang="en-US" sz="1800" dirty="0">
                <a:latin typeface="Arial" panose="020B0604020202020204" pitchFamily="34" charset="0"/>
                <a:cs typeface="Arial" panose="020B0604020202020204" pitchFamily="34" charset="0"/>
              </a:rPr>
              <a:t>Brain Tumor Detection Based on Multimodal Information Fusion and Convolutional Neural Network:</a:t>
            </a:r>
            <a:br>
              <a:rPr lang="en-US" sz="1800" dirty="0">
                <a:latin typeface="Arial" panose="020B0604020202020204" pitchFamily="34" charset="0"/>
                <a:cs typeface="Arial" panose="020B0604020202020204" pitchFamily="34" charset="0"/>
              </a:rPr>
            </a:br>
            <a:endParaRPr lang="en-IN" sz="1800"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347944D4-4FD1-B97B-A77D-FC006FCB29A1}"/>
              </a:ext>
            </a:extLst>
          </p:cNvPr>
          <p:cNvGraphicFramePr>
            <a:graphicFrameLocks noGrp="1"/>
          </p:cNvGraphicFramePr>
          <p:nvPr>
            <p:ph idx="1"/>
            <p:extLst>
              <p:ext uri="{D42A27DB-BD31-4B8C-83A1-F6EECF244321}">
                <p14:modId xmlns:p14="http://schemas.microsoft.com/office/powerpoint/2010/main" val="429987821"/>
              </p:ext>
            </p:extLst>
          </p:nvPr>
        </p:nvGraphicFramePr>
        <p:xfrm>
          <a:off x="1143000" y="1905000"/>
          <a:ext cx="10134600" cy="3981496"/>
        </p:xfrm>
        <a:graphic>
          <a:graphicData uri="http://schemas.openxmlformats.org/drawingml/2006/table">
            <a:tbl>
              <a:tblPr/>
              <a:tblGrid>
                <a:gridCol w="1756631">
                  <a:extLst>
                    <a:ext uri="{9D8B030D-6E8A-4147-A177-3AD203B41FA5}">
                      <a16:colId xmlns:a16="http://schemas.microsoft.com/office/drawing/2014/main" val="174689025"/>
                    </a:ext>
                  </a:extLst>
                </a:gridCol>
                <a:gridCol w="8377969">
                  <a:extLst>
                    <a:ext uri="{9D8B030D-6E8A-4147-A177-3AD203B41FA5}">
                      <a16:colId xmlns:a16="http://schemas.microsoft.com/office/drawing/2014/main" val="849978206"/>
                    </a:ext>
                  </a:extLst>
                </a:gridCol>
              </a:tblGrid>
              <a:tr h="137181">
                <a:tc>
                  <a:txBody>
                    <a:bodyPr/>
                    <a:lstStyle/>
                    <a:p>
                      <a:r>
                        <a:rPr lang="en-IN" sz="1400" b="1">
                          <a:latin typeface="Arial" panose="020B0604020202020204" pitchFamily="34" charset="0"/>
                          <a:cs typeface="Arial" panose="020B0604020202020204" pitchFamily="34" charset="0"/>
                        </a:rPr>
                        <a:t>Property</a:t>
                      </a:r>
                    </a:p>
                  </a:txBody>
                  <a:tcPr marL="38312" marR="38312" marT="19156" marB="19156" anchor="ctr">
                    <a:lnL>
                      <a:noFill/>
                    </a:lnL>
                    <a:lnR>
                      <a:noFill/>
                    </a:lnR>
                    <a:lnT>
                      <a:noFill/>
                    </a:lnT>
                    <a:lnB>
                      <a:noFill/>
                    </a:lnB>
                  </a:tcPr>
                </a:tc>
                <a:tc>
                  <a:txBody>
                    <a:bodyPr/>
                    <a:lstStyle/>
                    <a:p>
                      <a:r>
                        <a:rPr lang="en-IN" sz="1400" b="1" dirty="0">
                          <a:latin typeface="Arial" panose="020B0604020202020204" pitchFamily="34" charset="0"/>
                          <a:cs typeface="Arial" panose="020B0604020202020204" pitchFamily="34" charset="0"/>
                        </a:rPr>
                        <a:t>Details</a:t>
                      </a:r>
                    </a:p>
                  </a:txBody>
                  <a:tcPr marL="38312" marR="38312" marT="19156" marB="19156" anchor="ctr">
                    <a:lnL>
                      <a:noFill/>
                    </a:lnL>
                    <a:lnR>
                      <a:noFill/>
                    </a:lnR>
                    <a:lnT>
                      <a:noFill/>
                    </a:lnT>
                    <a:lnB>
                      <a:noFill/>
                    </a:lnB>
                  </a:tcPr>
                </a:tc>
                <a:extLst>
                  <a:ext uri="{0D108BD9-81ED-4DB2-BD59-A6C34878D82A}">
                    <a16:rowId xmlns:a16="http://schemas.microsoft.com/office/drawing/2014/main" val="2517856951"/>
                  </a:ext>
                </a:extLst>
              </a:tr>
              <a:tr h="340150">
                <a:tc>
                  <a:txBody>
                    <a:bodyPr/>
                    <a:lstStyle/>
                    <a:p>
                      <a:r>
                        <a:rPr lang="en-IN" sz="1400" dirty="0">
                          <a:latin typeface="Arial" panose="020B0604020202020204" pitchFamily="34" charset="0"/>
                          <a:cs typeface="Arial" panose="020B0604020202020204" pitchFamily="34" charset="0"/>
                        </a:rPr>
                        <a:t>Title</a:t>
                      </a:r>
                    </a:p>
                  </a:txBody>
                  <a:tcPr marL="38312" marR="38312" marT="19156" marB="19156"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Brain Tumor Detection Based on Multimodal Information Fusion and Convolutional Neural Network</a:t>
                      </a:r>
                    </a:p>
                  </a:txBody>
                  <a:tcPr marL="38312" marR="38312" marT="19156" marB="19156" anchor="ctr">
                    <a:lnL>
                      <a:noFill/>
                    </a:lnL>
                    <a:lnR>
                      <a:noFill/>
                    </a:lnR>
                    <a:lnT>
                      <a:noFill/>
                    </a:lnT>
                    <a:lnB>
                      <a:noFill/>
                    </a:lnB>
                  </a:tcPr>
                </a:tc>
                <a:extLst>
                  <a:ext uri="{0D108BD9-81ED-4DB2-BD59-A6C34878D82A}">
                    <a16:rowId xmlns:a16="http://schemas.microsoft.com/office/drawing/2014/main" val="2093542547"/>
                  </a:ext>
                </a:extLst>
              </a:tr>
              <a:tr h="237517">
                <a:tc>
                  <a:txBody>
                    <a:bodyPr/>
                    <a:lstStyle/>
                    <a:p>
                      <a:r>
                        <a:rPr lang="en-IN" sz="1400">
                          <a:latin typeface="Arial" panose="020B0604020202020204" pitchFamily="34" charset="0"/>
                          <a:cs typeface="Arial" panose="020B0604020202020204" pitchFamily="34" charset="0"/>
                        </a:rPr>
                        <a:t>Authors</a:t>
                      </a:r>
                    </a:p>
                  </a:txBody>
                  <a:tcPr marL="38312" marR="38312" marT="19156" marB="19156" anchor="ctr">
                    <a:lnL>
                      <a:noFill/>
                    </a:lnL>
                    <a:lnR>
                      <a:noFill/>
                    </a:lnR>
                    <a:lnT>
                      <a:noFill/>
                    </a:lnT>
                    <a:lnB>
                      <a:noFill/>
                    </a:lnB>
                  </a:tcPr>
                </a:tc>
                <a:tc>
                  <a:txBody>
                    <a:bodyPr/>
                    <a:lstStyle/>
                    <a:p>
                      <a:r>
                        <a:rPr lang="en-IN" sz="1400">
                          <a:latin typeface="Arial" panose="020B0604020202020204" pitchFamily="34" charset="0"/>
                          <a:cs typeface="Arial" panose="020B0604020202020204" pitchFamily="34" charset="0"/>
                        </a:rPr>
                        <a:t>Ming Li, Lishan Kuang, Shuhua Xu, and Zhanguo Sha</a:t>
                      </a:r>
                    </a:p>
                  </a:txBody>
                  <a:tcPr marL="38312" marR="38312" marT="19156" marB="19156" anchor="ctr">
                    <a:lnL>
                      <a:noFill/>
                    </a:lnL>
                    <a:lnR>
                      <a:noFill/>
                    </a:lnR>
                    <a:lnT>
                      <a:noFill/>
                    </a:lnT>
                    <a:lnB>
                      <a:noFill/>
                    </a:lnB>
                  </a:tcPr>
                </a:tc>
                <a:extLst>
                  <a:ext uri="{0D108BD9-81ED-4DB2-BD59-A6C34878D82A}">
                    <a16:rowId xmlns:a16="http://schemas.microsoft.com/office/drawing/2014/main" val="1447069108"/>
                  </a:ext>
                </a:extLst>
              </a:tr>
              <a:tr h="237517">
                <a:tc>
                  <a:txBody>
                    <a:bodyPr/>
                    <a:lstStyle/>
                    <a:p>
                      <a:r>
                        <a:rPr lang="en-IN" sz="1400">
                          <a:latin typeface="Arial" panose="020B0604020202020204" pitchFamily="34" charset="0"/>
                          <a:cs typeface="Arial" panose="020B0604020202020204" pitchFamily="34" charset="0"/>
                        </a:rPr>
                        <a:t>Affiliations</a:t>
                      </a:r>
                    </a:p>
                  </a:txBody>
                  <a:tcPr marL="38312" marR="38312" marT="19156" marB="19156"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1. Department of Nuclear Medicine, Rizhao People’s Hospital, Rizhao 276826, China</a:t>
                      </a:r>
                    </a:p>
                  </a:txBody>
                  <a:tcPr marL="38312" marR="38312" marT="19156" marB="19156" anchor="ctr">
                    <a:lnL>
                      <a:noFill/>
                    </a:lnL>
                    <a:lnR>
                      <a:noFill/>
                    </a:lnR>
                    <a:lnT>
                      <a:noFill/>
                    </a:lnT>
                    <a:lnB>
                      <a:noFill/>
                    </a:lnB>
                  </a:tcPr>
                </a:tc>
                <a:extLst>
                  <a:ext uri="{0D108BD9-81ED-4DB2-BD59-A6C34878D82A}">
                    <a16:rowId xmlns:a16="http://schemas.microsoft.com/office/drawing/2014/main" val="2979182309"/>
                  </a:ext>
                </a:extLst>
              </a:tr>
              <a:tr h="237517">
                <a:tc>
                  <a:txBody>
                    <a:bodyPr/>
                    <a:lstStyle/>
                    <a:p>
                      <a:endParaRPr lang="en-IN" sz="1400">
                        <a:latin typeface="Arial" panose="020B0604020202020204" pitchFamily="34" charset="0"/>
                        <a:cs typeface="Arial" panose="020B0604020202020204" pitchFamily="34" charset="0"/>
                      </a:endParaRPr>
                    </a:p>
                  </a:txBody>
                  <a:tcPr marL="38312" marR="38312" marT="19156" marB="19156"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2. Department of Radiology, Rizhao People’s Hospital, Rizhao 276826, China</a:t>
                      </a:r>
                    </a:p>
                  </a:txBody>
                  <a:tcPr marL="38312" marR="38312" marT="19156" marB="19156" anchor="ctr">
                    <a:lnL>
                      <a:noFill/>
                    </a:lnL>
                    <a:lnR>
                      <a:noFill/>
                    </a:lnR>
                    <a:lnT>
                      <a:noFill/>
                    </a:lnT>
                    <a:lnB>
                      <a:noFill/>
                    </a:lnB>
                  </a:tcPr>
                </a:tc>
                <a:extLst>
                  <a:ext uri="{0D108BD9-81ED-4DB2-BD59-A6C34878D82A}">
                    <a16:rowId xmlns:a16="http://schemas.microsoft.com/office/drawing/2014/main" val="3365134216"/>
                  </a:ext>
                </a:extLst>
              </a:tr>
              <a:tr h="137181">
                <a:tc>
                  <a:txBody>
                    <a:bodyPr/>
                    <a:lstStyle/>
                    <a:p>
                      <a:r>
                        <a:rPr lang="en-IN" sz="1400" dirty="0">
                          <a:latin typeface="Arial" panose="020B0604020202020204" pitchFamily="34" charset="0"/>
                          <a:cs typeface="Arial" panose="020B0604020202020204" pitchFamily="34" charset="0"/>
                        </a:rPr>
                        <a:t>Published in</a:t>
                      </a:r>
                    </a:p>
                  </a:txBody>
                  <a:tcPr marL="38312" marR="38312" marT="19156" marB="19156" anchor="ctr">
                    <a:lnL>
                      <a:noFill/>
                    </a:lnL>
                    <a:lnR>
                      <a:noFill/>
                    </a:lnR>
                    <a:lnT>
                      <a:noFill/>
                    </a:lnT>
                    <a:lnB>
                      <a:noFill/>
                    </a:lnB>
                  </a:tcPr>
                </a:tc>
                <a:tc>
                  <a:txBody>
                    <a:bodyPr/>
                    <a:lstStyle/>
                    <a:p>
                      <a:r>
                        <a:rPr lang="en-IN" sz="1400">
                          <a:latin typeface="Arial" panose="020B0604020202020204" pitchFamily="34" charset="0"/>
                          <a:cs typeface="Arial" panose="020B0604020202020204" pitchFamily="34" charset="0"/>
                        </a:rPr>
                        <a:t>IEEE Access, 2019</a:t>
                      </a:r>
                    </a:p>
                  </a:txBody>
                  <a:tcPr marL="38312" marR="38312" marT="19156" marB="19156" anchor="ctr">
                    <a:lnL>
                      <a:noFill/>
                    </a:lnL>
                    <a:lnR>
                      <a:noFill/>
                    </a:lnR>
                    <a:lnT>
                      <a:noFill/>
                    </a:lnT>
                    <a:lnB>
                      <a:noFill/>
                    </a:lnB>
                  </a:tcPr>
                </a:tc>
                <a:extLst>
                  <a:ext uri="{0D108BD9-81ED-4DB2-BD59-A6C34878D82A}">
                    <a16:rowId xmlns:a16="http://schemas.microsoft.com/office/drawing/2014/main" val="415299441"/>
                  </a:ext>
                </a:extLst>
              </a:tr>
              <a:tr h="137181">
                <a:tc>
                  <a:txBody>
                    <a:bodyPr/>
                    <a:lstStyle/>
                    <a:p>
                      <a:endParaRPr lang="en-IN" sz="1400" dirty="0">
                        <a:latin typeface="Arial" panose="020B0604020202020204" pitchFamily="34" charset="0"/>
                        <a:cs typeface="Arial" panose="020B0604020202020204" pitchFamily="34" charset="0"/>
                      </a:endParaRPr>
                    </a:p>
                  </a:txBody>
                  <a:tcPr marL="38312" marR="38312" marT="19156" marB="19156" anchor="ctr">
                    <a:lnL>
                      <a:noFill/>
                    </a:lnL>
                    <a:lnR>
                      <a:noFill/>
                    </a:lnR>
                    <a:lnT>
                      <a:noFill/>
                    </a:lnT>
                    <a:lnB>
                      <a:noFill/>
                    </a:lnB>
                  </a:tcPr>
                </a:tc>
                <a:tc>
                  <a:txBody>
                    <a:bodyPr/>
                    <a:lstStyle/>
                    <a:p>
                      <a:endParaRPr lang="en-IN" sz="1400" dirty="0">
                        <a:latin typeface="Arial" panose="020B0604020202020204" pitchFamily="34" charset="0"/>
                        <a:cs typeface="Arial" panose="020B0604020202020204" pitchFamily="34" charset="0"/>
                      </a:endParaRPr>
                    </a:p>
                  </a:txBody>
                  <a:tcPr marL="38312" marR="38312" marT="19156" marB="19156" anchor="ctr">
                    <a:lnL>
                      <a:noFill/>
                    </a:lnL>
                    <a:lnR>
                      <a:noFill/>
                    </a:lnR>
                    <a:lnT>
                      <a:noFill/>
                    </a:lnT>
                    <a:lnB>
                      <a:noFill/>
                    </a:lnB>
                  </a:tcPr>
                </a:tc>
                <a:extLst>
                  <a:ext uri="{0D108BD9-81ED-4DB2-BD59-A6C34878D82A}">
                    <a16:rowId xmlns:a16="http://schemas.microsoft.com/office/drawing/2014/main" val="2480468355"/>
                  </a:ext>
                </a:extLst>
              </a:tr>
              <a:tr h="1879642">
                <a:tc>
                  <a:txBody>
                    <a:bodyPr/>
                    <a:lstStyle/>
                    <a:p>
                      <a:r>
                        <a:rPr lang="en-US" sz="1400" dirty="0">
                          <a:latin typeface="Arial" panose="020B0604020202020204" pitchFamily="34" charset="0"/>
                          <a:cs typeface="Arial" panose="020B0604020202020204" pitchFamily="34" charset="0"/>
                        </a:rPr>
                        <a:t>Limitations</a:t>
                      </a:r>
                      <a:endParaRPr lang="en-IN" sz="1400" dirty="0">
                        <a:latin typeface="Arial" panose="020B0604020202020204" pitchFamily="34" charset="0"/>
                        <a:cs typeface="Arial" panose="020B0604020202020204" pitchFamily="34" charset="0"/>
                      </a:endParaRPr>
                    </a:p>
                  </a:txBody>
                  <a:tcPr marL="38312" marR="38312" marT="19156" marB="19156" anchor="ctr">
                    <a:lnL>
                      <a:noFill/>
                    </a:lnL>
                    <a:lnR>
                      <a:noFill/>
                    </a:lnR>
                    <a:lnT>
                      <a:noFill/>
                    </a:lnT>
                    <a:lnB>
                      <a:noFill/>
                    </a:lnB>
                  </a:tcPr>
                </a:tc>
                <a:tc>
                  <a:txBody>
                    <a:bodyPr/>
                    <a:lstStyle/>
                    <a:p>
                      <a:r>
                        <a:rPr lang="en-US" sz="1400" dirty="0">
                          <a:latin typeface="Arial" panose="020B0604020202020204" pitchFamily="34" charset="0"/>
                          <a:cs typeface="Arial" panose="020B0604020202020204" pitchFamily="34" charset="0"/>
                        </a:rPr>
                        <a:t>This paper presents a brain tumor detection method called Multi-CNNs, which combines multimodal information fusion and convolutional neural networks (CNNs). It extends 2D-CNNs to multimodal 3D-CNNs to capture brain lesions under different modal characteristics in three-dimensional space. Real normalization layers are added between convolution layers and pooling layers to improve network convergence speed and mitigate overfitting. The loss function is enhanced, and a weighted loss function is used to improve feature learning in the lesion area. Experimental results demonstrate effective tumor lesion localization, </a:t>
                      </a:r>
                    </a:p>
                  </a:txBody>
                  <a:tcPr marL="38312" marR="38312" marT="19156" marB="19156" anchor="ctr">
                    <a:lnL>
                      <a:noFill/>
                    </a:lnL>
                    <a:lnR>
                      <a:noFill/>
                    </a:lnR>
                    <a:lnT>
                      <a:noFill/>
                    </a:lnT>
                    <a:lnB>
                      <a:noFill/>
                    </a:lnB>
                  </a:tcPr>
                </a:tc>
                <a:extLst>
                  <a:ext uri="{0D108BD9-81ED-4DB2-BD59-A6C34878D82A}">
                    <a16:rowId xmlns:a16="http://schemas.microsoft.com/office/drawing/2014/main" val="3654615041"/>
                  </a:ext>
                </a:extLst>
              </a:tr>
              <a:tr h="237517">
                <a:tc>
                  <a:txBody>
                    <a:bodyPr/>
                    <a:lstStyle/>
                    <a:p>
                      <a:r>
                        <a:rPr lang="en-IN" sz="1400">
                          <a:latin typeface="Arial" panose="020B0604020202020204" pitchFamily="34" charset="0"/>
                          <a:cs typeface="Arial" panose="020B0604020202020204" pitchFamily="34" charset="0"/>
                        </a:rPr>
                        <a:t>Index Terms</a:t>
                      </a:r>
                    </a:p>
                  </a:txBody>
                  <a:tcPr marL="38312" marR="38312" marT="19156" marB="19156" anchor="ctr">
                    <a:lnL>
                      <a:noFill/>
                    </a:lnL>
                    <a:lnR>
                      <a:noFill/>
                    </a:lnR>
                    <a:lnT>
                      <a:noFill/>
                    </a:lnT>
                    <a:lnB>
                      <a:noFill/>
                    </a:lnB>
                  </a:tcPr>
                </a:tc>
                <a:tc>
                  <a:txBody>
                    <a:bodyPr/>
                    <a:lstStyle/>
                    <a:p>
                      <a:r>
                        <a:rPr lang="en-IN" sz="1400" dirty="0">
                          <a:latin typeface="Arial" panose="020B0604020202020204" pitchFamily="34" charset="0"/>
                          <a:cs typeface="Arial" panose="020B0604020202020204" pitchFamily="34" charset="0"/>
                        </a:rPr>
                        <a:t>Multimodal, fusion, convolutional neural network, brain tumour</a:t>
                      </a:r>
                    </a:p>
                  </a:txBody>
                  <a:tcPr marL="38312" marR="38312" marT="19156" marB="19156" anchor="ctr">
                    <a:lnL>
                      <a:noFill/>
                    </a:lnL>
                    <a:lnR>
                      <a:noFill/>
                    </a:lnR>
                    <a:lnT>
                      <a:noFill/>
                    </a:lnT>
                    <a:lnB>
                      <a:noFill/>
                    </a:lnB>
                  </a:tcPr>
                </a:tc>
                <a:extLst>
                  <a:ext uri="{0D108BD9-81ED-4DB2-BD59-A6C34878D82A}">
                    <a16:rowId xmlns:a16="http://schemas.microsoft.com/office/drawing/2014/main" val="1430394627"/>
                  </a:ext>
                </a:extLst>
              </a:tr>
            </a:tbl>
          </a:graphicData>
        </a:graphic>
      </p:graphicFrame>
    </p:spTree>
    <p:extLst>
      <p:ext uri="{BB962C8B-B14F-4D97-AF65-F5344CB8AC3E}">
        <p14:creationId xmlns:p14="http://schemas.microsoft.com/office/powerpoint/2010/main" val="61561752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2668</TotalTime>
  <Words>1826</Words>
  <Application>Microsoft Office PowerPoint</Application>
  <PresentationFormat>Widescreen</PresentationFormat>
  <Paragraphs>219</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Rounded MT Bold</vt:lpstr>
      <vt:lpstr>Brush Script MT</vt:lpstr>
      <vt:lpstr>Calibri</vt:lpstr>
      <vt:lpstr>Times New Roman</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Recursion Enhanced Random Forest With an Improved Linear Model (RERF-ILM) for Heart Disease Detection on the Internet of Medical Things Platform</vt:lpstr>
      <vt:lpstr>Brain Tumor Detection Based on Multimodal Information Fusion and Convolutional Neural Network: </vt:lpstr>
      <vt:lpstr>CXR-Net: Deep Learning for COVID-19 from Chest X-Ray Images </vt:lpstr>
      <vt:lpstr>A Novel Hybrid K-Means and GMM Machine Learning Model for Breast Cancer Detection </vt:lpstr>
      <vt:lpstr>Literature Review CONCLUSION: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Helmet and Number Plate Detection in a video/live feed</dc:title>
  <dc:subject/>
  <dc:creator>abhi sharma</dc:creator>
  <dc:description/>
  <cp:lastModifiedBy>palakuri swamy</cp:lastModifiedBy>
  <cp:revision>78</cp:revision>
  <dcterms:created xsi:type="dcterms:W3CDTF">2020-10-26T11:02:41Z</dcterms:created>
  <dcterms:modified xsi:type="dcterms:W3CDTF">2024-04-17T12:21:23Z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